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6" r:id="rId5"/>
    <p:sldId id="274" r:id="rId6"/>
    <p:sldId id="389" r:id="rId7"/>
    <p:sldId id="417" r:id="rId8"/>
    <p:sldId id="416" r:id="rId9"/>
    <p:sldId id="418" r:id="rId10"/>
    <p:sldId id="396" r:id="rId11"/>
    <p:sldId id="399" r:id="rId12"/>
    <p:sldId id="398" r:id="rId13"/>
    <p:sldId id="469" r:id="rId14"/>
    <p:sldId id="462" r:id="rId15"/>
    <p:sldId id="470" r:id="rId16"/>
    <p:sldId id="402" r:id="rId17"/>
    <p:sldId id="403" r:id="rId18"/>
    <p:sldId id="404" r:id="rId19"/>
    <p:sldId id="467" r:id="rId20"/>
    <p:sldId id="426" r:id="rId21"/>
    <p:sldId id="394" r:id="rId22"/>
    <p:sldId id="427" r:id="rId23"/>
    <p:sldId id="428" r:id="rId24"/>
    <p:sldId id="429" r:id="rId25"/>
    <p:sldId id="409" r:id="rId26"/>
    <p:sldId id="431" r:id="rId27"/>
    <p:sldId id="433" r:id="rId28"/>
    <p:sldId id="432" r:id="rId29"/>
    <p:sldId id="410" r:id="rId30"/>
    <p:sldId id="395" r:id="rId31"/>
    <p:sldId id="434" r:id="rId32"/>
    <p:sldId id="419" r:id="rId33"/>
    <p:sldId id="459" r:id="rId34"/>
    <p:sldId id="460" r:id="rId35"/>
    <p:sldId id="461" r:id="rId36"/>
    <p:sldId id="405" r:id="rId37"/>
    <p:sldId id="442" r:id="rId38"/>
    <p:sldId id="471" r:id="rId39"/>
    <p:sldId id="430" r:id="rId40"/>
    <p:sldId id="468" r:id="rId41"/>
    <p:sldId id="406" r:id="rId42"/>
    <p:sldId id="412" r:id="rId43"/>
    <p:sldId id="414" r:id="rId44"/>
    <p:sldId id="465" r:id="rId45"/>
    <p:sldId id="466" r:id="rId46"/>
    <p:sldId id="407" r:id="rId47"/>
    <p:sldId id="408" r:id="rId48"/>
    <p:sldId id="383" r:id="rId4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06B18-0792-43B7-B303-9E2F31678B18}" v="28" dt="2025-10-16T14:29:07.4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08437A9-B1B4-4A5A-BF84-9732D44B2163}"/>
    <pc:docChg chg="addSld delSld modSld sldOrd">
      <pc:chgData name="Gé Verbeek" userId="20d2065d-8055-4a68-a463-00777506795f" providerId="ADAL" clId="{408437A9-B1B4-4A5A-BF84-9732D44B2163}" dt="2025-10-16T14:29:18.921" v="120" actId="20577"/>
      <pc:docMkLst>
        <pc:docMk/>
      </pc:docMkLst>
      <pc:sldChg chg="del">
        <pc:chgData name="Gé Verbeek" userId="20d2065d-8055-4a68-a463-00777506795f" providerId="ADAL" clId="{408437A9-B1B4-4A5A-BF84-9732D44B2163}" dt="2025-10-16T14:07:52.296" v="0" actId="47"/>
        <pc:sldMkLst>
          <pc:docMk/>
          <pc:sldMk cId="1275218087" sldId="385"/>
        </pc:sldMkLst>
      </pc:sldChg>
      <pc:sldChg chg="del">
        <pc:chgData name="Gé Verbeek" userId="20d2065d-8055-4a68-a463-00777506795f" providerId="ADAL" clId="{408437A9-B1B4-4A5A-BF84-9732D44B2163}" dt="2025-10-16T14:07:52.296" v="0" actId="47"/>
        <pc:sldMkLst>
          <pc:docMk/>
          <pc:sldMk cId="82164136" sldId="386"/>
        </pc:sldMkLst>
      </pc:sldChg>
      <pc:sldChg chg="del">
        <pc:chgData name="Gé Verbeek" userId="20d2065d-8055-4a68-a463-00777506795f" providerId="ADAL" clId="{408437A9-B1B4-4A5A-BF84-9732D44B2163}" dt="2025-10-16T14:07:52.296" v="0" actId="47"/>
        <pc:sldMkLst>
          <pc:docMk/>
          <pc:sldMk cId="3710185648" sldId="387"/>
        </pc:sldMkLst>
      </pc:sldChg>
      <pc:sldChg chg="del">
        <pc:chgData name="Gé Verbeek" userId="20d2065d-8055-4a68-a463-00777506795f" providerId="ADAL" clId="{408437A9-B1B4-4A5A-BF84-9732D44B2163}" dt="2025-10-16T14:07:52.296" v="0" actId="47"/>
        <pc:sldMkLst>
          <pc:docMk/>
          <pc:sldMk cId="3728083005" sldId="388"/>
        </pc:sldMkLst>
      </pc:sldChg>
      <pc:sldChg chg="del">
        <pc:chgData name="Gé Verbeek" userId="20d2065d-8055-4a68-a463-00777506795f" providerId="ADAL" clId="{408437A9-B1B4-4A5A-BF84-9732D44B2163}" dt="2025-10-16T14:07:52.296" v="0" actId="47"/>
        <pc:sldMkLst>
          <pc:docMk/>
          <pc:sldMk cId="4114310772" sldId="390"/>
        </pc:sldMkLst>
      </pc:sldChg>
      <pc:sldChg chg="del">
        <pc:chgData name="Gé Verbeek" userId="20d2065d-8055-4a68-a463-00777506795f" providerId="ADAL" clId="{408437A9-B1B4-4A5A-BF84-9732D44B2163}" dt="2025-10-16T14:07:52.296" v="0" actId="47"/>
        <pc:sldMkLst>
          <pc:docMk/>
          <pc:sldMk cId="1483295999" sldId="392"/>
        </pc:sldMkLst>
      </pc:sldChg>
      <pc:sldChg chg="del">
        <pc:chgData name="Gé Verbeek" userId="20d2065d-8055-4a68-a463-00777506795f" providerId="ADAL" clId="{408437A9-B1B4-4A5A-BF84-9732D44B2163}" dt="2025-10-16T14:07:52.296" v="0" actId="47"/>
        <pc:sldMkLst>
          <pc:docMk/>
          <pc:sldMk cId="3105034433" sldId="393"/>
        </pc:sldMkLst>
      </pc:sldChg>
      <pc:sldChg chg="add del">
        <pc:chgData name="Gé Verbeek" userId="20d2065d-8055-4a68-a463-00777506795f" providerId="ADAL" clId="{408437A9-B1B4-4A5A-BF84-9732D44B2163}" dt="2025-10-16T14:09:12.048" v="2"/>
        <pc:sldMkLst>
          <pc:docMk/>
          <pc:sldMk cId="1753698846" sldId="394"/>
        </pc:sldMkLst>
      </pc:sldChg>
      <pc:sldChg chg="add del">
        <pc:chgData name="Gé Verbeek" userId="20d2065d-8055-4a68-a463-00777506795f" providerId="ADAL" clId="{408437A9-B1B4-4A5A-BF84-9732D44B2163}" dt="2025-10-16T14:10:57.533" v="7"/>
        <pc:sldMkLst>
          <pc:docMk/>
          <pc:sldMk cId="3256699461" sldId="395"/>
        </pc:sldMkLst>
      </pc:sldChg>
      <pc:sldChg chg="del">
        <pc:chgData name="Gé Verbeek" userId="20d2065d-8055-4a68-a463-00777506795f" providerId="ADAL" clId="{408437A9-B1B4-4A5A-BF84-9732D44B2163}" dt="2025-10-16T14:07:52.296" v="0" actId="47"/>
        <pc:sldMkLst>
          <pc:docMk/>
          <pc:sldMk cId="3944922893" sldId="397"/>
        </pc:sldMkLst>
      </pc:sldChg>
      <pc:sldChg chg="del">
        <pc:chgData name="Gé Verbeek" userId="20d2065d-8055-4a68-a463-00777506795f" providerId="ADAL" clId="{408437A9-B1B4-4A5A-BF84-9732D44B2163}" dt="2025-10-16T14:07:52.296" v="0" actId="47"/>
        <pc:sldMkLst>
          <pc:docMk/>
          <pc:sldMk cId="1913960213" sldId="400"/>
        </pc:sldMkLst>
      </pc:sldChg>
      <pc:sldChg chg="del">
        <pc:chgData name="Gé Verbeek" userId="20d2065d-8055-4a68-a463-00777506795f" providerId="ADAL" clId="{408437A9-B1B4-4A5A-BF84-9732D44B2163}" dt="2025-10-16T14:07:52.296" v="0" actId="47"/>
        <pc:sldMkLst>
          <pc:docMk/>
          <pc:sldMk cId="2280705632" sldId="401"/>
        </pc:sldMkLst>
      </pc:sldChg>
      <pc:sldChg chg="add del">
        <pc:chgData name="Gé Verbeek" userId="20d2065d-8055-4a68-a463-00777506795f" providerId="ADAL" clId="{408437A9-B1B4-4A5A-BF84-9732D44B2163}" dt="2025-10-16T14:22:32.303" v="65"/>
        <pc:sldMkLst>
          <pc:docMk/>
          <pc:sldMk cId="1006213060" sldId="402"/>
        </pc:sldMkLst>
      </pc:sldChg>
      <pc:sldChg chg="add del">
        <pc:chgData name="Gé Verbeek" userId="20d2065d-8055-4a68-a463-00777506795f" providerId="ADAL" clId="{408437A9-B1B4-4A5A-BF84-9732D44B2163}" dt="2025-10-16T14:22:53.985" v="66"/>
        <pc:sldMkLst>
          <pc:docMk/>
          <pc:sldMk cId="3249492563" sldId="403"/>
        </pc:sldMkLst>
      </pc:sldChg>
      <pc:sldChg chg="add del">
        <pc:chgData name="Gé Verbeek" userId="20d2065d-8055-4a68-a463-00777506795f" providerId="ADAL" clId="{408437A9-B1B4-4A5A-BF84-9732D44B2163}" dt="2025-10-16T14:23:21.232" v="67"/>
        <pc:sldMkLst>
          <pc:docMk/>
          <pc:sldMk cId="2886563040" sldId="404"/>
        </pc:sldMkLst>
      </pc:sldChg>
      <pc:sldChg chg="del">
        <pc:chgData name="Gé Verbeek" userId="20d2065d-8055-4a68-a463-00777506795f" providerId="ADAL" clId="{408437A9-B1B4-4A5A-BF84-9732D44B2163}" dt="2025-10-16T14:07:52.296" v="0" actId="47"/>
        <pc:sldMkLst>
          <pc:docMk/>
          <pc:sldMk cId="1529171754" sldId="405"/>
        </pc:sldMkLst>
      </pc:sldChg>
      <pc:sldChg chg="add">
        <pc:chgData name="Gé Verbeek" userId="20d2065d-8055-4a68-a463-00777506795f" providerId="ADAL" clId="{408437A9-B1B4-4A5A-BF84-9732D44B2163}" dt="2025-10-16T14:19:53.284" v="48"/>
        <pc:sldMkLst>
          <pc:docMk/>
          <pc:sldMk cId="2192736301" sldId="405"/>
        </pc:sldMkLst>
      </pc:sldChg>
      <pc:sldChg chg="modSp add del mod">
        <pc:chgData name="Gé Verbeek" userId="20d2065d-8055-4a68-a463-00777506795f" providerId="ADAL" clId="{408437A9-B1B4-4A5A-BF84-9732D44B2163}" dt="2025-10-16T14:24:44.245" v="83" actId="20577"/>
        <pc:sldMkLst>
          <pc:docMk/>
          <pc:sldMk cId="378559477" sldId="406"/>
        </pc:sldMkLst>
        <pc:spChg chg="mod">
          <ac:chgData name="Gé Verbeek" userId="20d2065d-8055-4a68-a463-00777506795f" providerId="ADAL" clId="{408437A9-B1B4-4A5A-BF84-9732D44B2163}" dt="2025-10-16T14:24:44.245" v="83" actId="20577"/>
          <ac:spMkLst>
            <pc:docMk/>
            <pc:sldMk cId="378559477" sldId="406"/>
            <ac:spMk id="5122" creationId="{80899F95-2E30-4511-922B-B88C19CF0D84}"/>
          </ac:spMkLst>
        </pc:spChg>
      </pc:sldChg>
      <pc:sldChg chg="del">
        <pc:chgData name="Gé Verbeek" userId="20d2065d-8055-4a68-a463-00777506795f" providerId="ADAL" clId="{408437A9-B1B4-4A5A-BF84-9732D44B2163}" dt="2025-10-16T14:07:52.296" v="0" actId="47"/>
        <pc:sldMkLst>
          <pc:docMk/>
          <pc:sldMk cId="7064869" sldId="407"/>
        </pc:sldMkLst>
      </pc:sldChg>
      <pc:sldChg chg="modSp add mod ord">
        <pc:chgData name="Gé Verbeek" userId="20d2065d-8055-4a68-a463-00777506795f" providerId="ADAL" clId="{408437A9-B1B4-4A5A-BF84-9732D44B2163}" dt="2025-10-16T14:14:17.081" v="30"/>
        <pc:sldMkLst>
          <pc:docMk/>
          <pc:sldMk cId="1991606200" sldId="407"/>
        </pc:sldMkLst>
        <pc:spChg chg="mod">
          <ac:chgData name="Gé Verbeek" userId="20d2065d-8055-4a68-a463-00777506795f" providerId="ADAL" clId="{408437A9-B1B4-4A5A-BF84-9732D44B2163}" dt="2025-10-16T14:11:48.244" v="16" actId="20577"/>
          <ac:spMkLst>
            <pc:docMk/>
            <pc:sldMk cId="1991606200" sldId="407"/>
            <ac:spMk id="5122" creationId="{80899F95-2E30-4511-922B-B88C19CF0D84}"/>
          </ac:spMkLst>
        </pc:spChg>
      </pc:sldChg>
      <pc:sldChg chg="del">
        <pc:chgData name="Gé Verbeek" userId="20d2065d-8055-4a68-a463-00777506795f" providerId="ADAL" clId="{408437A9-B1B4-4A5A-BF84-9732D44B2163}" dt="2025-10-16T14:07:52.296" v="0" actId="47"/>
        <pc:sldMkLst>
          <pc:docMk/>
          <pc:sldMk cId="2008824788" sldId="408"/>
        </pc:sldMkLst>
      </pc:sldChg>
      <pc:sldChg chg="modSp add mod">
        <pc:chgData name="Gé Verbeek" userId="20d2065d-8055-4a68-a463-00777506795f" providerId="ADAL" clId="{408437A9-B1B4-4A5A-BF84-9732D44B2163}" dt="2025-10-16T14:12:10.414" v="24" actId="20577"/>
        <pc:sldMkLst>
          <pc:docMk/>
          <pc:sldMk cId="2164801921" sldId="408"/>
        </pc:sldMkLst>
        <pc:spChg chg="mod">
          <ac:chgData name="Gé Verbeek" userId="20d2065d-8055-4a68-a463-00777506795f" providerId="ADAL" clId="{408437A9-B1B4-4A5A-BF84-9732D44B2163}" dt="2025-10-16T14:12:10.414" v="24" actId="20577"/>
          <ac:spMkLst>
            <pc:docMk/>
            <pc:sldMk cId="2164801921" sldId="408"/>
            <ac:spMk id="5122" creationId="{80899F95-2E30-4511-922B-B88C19CF0D84}"/>
          </ac:spMkLst>
        </pc:spChg>
      </pc:sldChg>
      <pc:sldChg chg="del">
        <pc:chgData name="Gé Verbeek" userId="20d2065d-8055-4a68-a463-00777506795f" providerId="ADAL" clId="{408437A9-B1B4-4A5A-BF84-9732D44B2163}" dt="2025-10-16T14:07:52.296" v="0" actId="47"/>
        <pc:sldMkLst>
          <pc:docMk/>
          <pc:sldMk cId="717454321" sldId="409"/>
        </pc:sldMkLst>
      </pc:sldChg>
      <pc:sldChg chg="add">
        <pc:chgData name="Gé Verbeek" userId="20d2065d-8055-4a68-a463-00777506795f" providerId="ADAL" clId="{408437A9-B1B4-4A5A-BF84-9732D44B2163}" dt="2025-10-16T14:10:28.948" v="6"/>
        <pc:sldMkLst>
          <pc:docMk/>
          <pc:sldMk cId="1302946985" sldId="409"/>
        </pc:sldMkLst>
      </pc:sldChg>
      <pc:sldChg chg="add del">
        <pc:chgData name="Gé Verbeek" userId="20d2065d-8055-4a68-a463-00777506795f" providerId="ADAL" clId="{408437A9-B1B4-4A5A-BF84-9732D44B2163}" dt="2025-10-16T14:10:28.948" v="6"/>
        <pc:sldMkLst>
          <pc:docMk/>
          <pc:sldMk cId="2100145082" sldId="410"/>
        </pc:sldMkLst>
      </pc:sldChg>
      <pc:sldChg chg="del">
        <pc:chgData name="Gé Verbeek" userId="20d2065d-8055-4a68-a463-00777506795f" providerId="ADAL" clId="{408437A9-B1B4-4A5A-BF84-9732D44B2163}" dt="2025-10-16T14:07:52.296" v="0" actId="47"/>
        <pc:sldMkLst>
          <pc:docMk/>
          <pc:sldMk cId="2041617816" sldId="412"/>
        </pc:sldMkLst>
      </pc:sldChg>
      <pc:sldChg chg="modSp add mod">
        <pc:chgData name="Gé Verbeek" userId="20d2065d-8055-4a68-a463-00777506795f" providerId="ADAL" clId="{408437A9-B1B4-4A5A-BF84-9732D44B2163}" dt="2025-10-16T14:20:44.873" v="56" actId="20577"/>
        <pc:sldMkLst>
          <pc:docMk/>
          <pc:sldMk cId="3492713978" sldId="412"/>
        </pc:sldMkLst>
        <pc:spChg chg="mod">
          <ac:chgData name="Gé Verbeek" userId="20d2065d-8055-4a68-a463-00777506795f" providerId="ADAL" clId="{408437A9-B1B4-4A5A-BF84-9732D44B2163}" dt="2025-10-16T14:20:44.873" v="56" actId="20577"/>
          <ac:spMkLst>
            <pc:docMk/>
            <pc:sldMk cId="3492713978" sldId="412"/>
            <ac:spMk id="2" creationId="{7CDC0223-DC0E-F573-BA6A-C22F18539E72}"/>
          </ac:spMkLst>
        </pc:spChg>
      </pc:sldChg>
      <pc:sldChg chg="modSp add del mod">
        <pc:chgData name="Gé Verbeek" userId="20d2065d-8055-4a68-a463-00777506795f" providerId="ADAL" clId="{408437A9-B1B4-4A5A-BF84-9732D44B2163}" dt="2025-10-16T14:20:58.352" v="64" actId="20577"/>
        <pc:sldMkLst>
          <pc:docMk/>
          <pc:sldMk cId="3679442130" sldId="414"/>
        </pc:sldMkLst>
        <pc:spChg chg="mod">
          <ac:chgData name="Gé Verbeek" userId="20d2065d-8055-4a68-a463-00777506795f" providerId="ADAL" clId="{408437A9-B1B4-4A5A-BF84-9732D44B2163}" dt="2025-10-16T14:20:58.352" v="64" actId="20577"/>
          <ac:spMkLst>
            <pc:docMk/>
            <pc:sldMk cId="3679442130" sldId="414"/>
            <ac:spMk id="2" creationId="{3B3C90EF-4C3E-2257-595F-F2D36F6B6643}"/>
          </ac:spMkLst>
        </pc:spChg>
      </pc:sldChg>
      <pc:sldChg chg="add">
        <pc:chgData name="Gé Verbeek" userId="20d2065d-8055-4a68-a463-00777506795f" providerId="ADAL" clId="{408437A9-B1B4-4A5A-BF84-9732D44B2163}" dt="2025-10-16T14:12:55.262" v="25"/>
        <pc:sldMkLst>
          <pc:docMk/>
          <pc:sldMk cId="2368131163" sldId="419"/>
        </pc:sldMkLst>
      </pc:sldChg>
      <pc:sldChg chg="del">
        <pc:chgData name="Gé Verbeek" userId="20d2065d-8055-4a68-a463-00777506795f" providerId="ADAL" clId="{408437A9-B1B4-4A5A-BF84-9732D44B2163}" dt="2025-10-16T14:07:52.296" v="0" actId="47"/>
        <pc:sldMkLst>
          <pc:docMk/>
          <pc:sldMk cId="2798196140" sldId="419"/>
        </pc:sldMkLst>
      </pc:sldChg>
      <pc:sldChg chg="del">
        <pc:chgData name="Gé Verbeek" userId="20d2065d-8055-4a68-a463-00777506795f" providerId="ADAL" clId="{408437A9-B1B4-4A5A-BF84-9732D44B2163}" dt="2025-10-16T14:07:52.296" v="0" actId="47"/>
        <pc:sldMkLst>
          <pc:docMk/>
          <pc:sldMk cId="2955198246" sldId="420"/>
        </pc:sldMkLst>
      </pc:sldChg>
      <pc:sldChg chg="del">
        <pc:chgData name="Gé Verbeek" userId="20d2065d-8055-4a68-a463-00777506795f" providerId="ADAL" clId="{408437A9-B1B4-4A5A-BF84-9732D44B2163}" dt="2025-10-16T14:07:52.296" v="0" actId="47"/>
        <pc:sldMkLst>
          <pc:docMk/>
          <pc:sldMk cId="1866702312" sldId="421"/>
        </pc:sldMkLst>
      </pc:sldChg>
      <pc:sldChg chg="del">
        <pc:chgData name="Gé Verbeek" userId="20d2065d-8055-4a68-a463-00777506795f" providerId="ADAL" clId="{408437A9-B1B4-4A5A-BF84-9732D44B2163}" dt="2025-10-16T14:07:52.296" v="0" actId="47"/>
        <pc:sldMkLst>
          <pc:docMk/>
          <pc:sldMk cId="850543212" sldId="422"/>
        </pc:sldMkLst>
      </pc:sldChg>
      <pc:sldChg chg="del">
        <pc:chgData name="Gé Verbeek" userId="20d2065d-8055-4a68-a463-00777506795f" providerId="ADAL" clId="{408437A9-B1B4-4A5A-BF84-9732D44B2163}" dt="2025-10-16T14:07:52.296" v="0" actId="47"/>
        <pc:sldMkLst>
          <pc:docMk/>
          <pc:sldMk cId="670177873" sldId="423"/>
        </pc:sldMkLst>
      </pc:sldChg>
      <pc:sldChg chg="del">
        <pc:chgData name="Gé Verbeek" userId="20d2065d-8055-4a68-a463-00777506795f" providerId="ADAL" clId="{408437A9-B1B4-4A5A-BF84-9732D44B2163}" dt="2025-10-16T14:07:52.296" v="0" actId="47"/>
        <pc:sldMkLst>
          <pc:docMk/>
          <pc:sldMk cId="4261608172" sldId="424"/>
        </pc:sldMkLst>
      </pc:sldChg>
      <pc:sldChg chg="add">
        <pc:chgData name="Gé Verbeek" userId="20d2065d-8055-4a68-a463-00777506795f" providerId="ADAL" clId="{408437A9-B1B4-4A5A-BF84-9732D44B2163}" dt="2025-10-16T14:08:58.959" v="1"/>
        <pc:sldMkLst>
          <pc:docMk/>
          <pc:sldMk cId="403177175" sldId="426"/>
        </pc:sldMkLst>
      </pc:sldChg>
      <pc:sldChg chg="del">
        <pc:chgData name="Gé Verbeek" userId="20d2065d-8055-4a68-a463-00777506795f" providerId="ADAL" clId="{408437A9-B1B4-4A5A-BF84-9732D44B2163}" dt="2025-10-16T14:07:52.296" v="0" actId="47"/>
        <pc:sldMkLst>
          <pc:docMk/>
          <pc:sldMk cId="835362199" sldId="426"/>
        </pc:sldMkLst>
      </pc:sldChg>
      <pc:sldChg chg="del">
        <pc:chgData name="Gé Verbeek" userId="20d2065d-8055-4a68-a463-00777506795f" providerId="ADAL" clId="{408437A9-B1B4-4A5A-BF84-9732D44B2163}" dt="2025-10-16T14:07:52.296" v="0" actId="47"/>
        <pc:sldMkLst>
          <pc:docMk/>
          <pc:sldMk cId="836280158" sldId="427"/>
        </pc:sldMkLst>
      </pc:sldChg>
      <pc:sldChg chg="add">
        <pc:chgData name="Gé Verbeek" userId="20d2065d-8055-4a68-a463-00777506795f" providerId="ADAL" clId="{408437A9-B1B4-4A5A-BF84-9732D44B2163}" dt="2025-10-16T14:09:22.695" v="3"/>
        <pc:sldMkLst>
          <pc:docMk/>
          <pc:sldMk cId="2563752796" sldId="427"/>
        </pc:sldMkLst>
      </pc:sldChg>
      <pc:sldChg chg="del">
        <pc:chgData name="Gé Verbeek" userId="20d2065d-8055-4a68-a463-00777506795f" providerId="ADAL" clId="{408437A9-B1B4-4A5A-BF84-9732D44B2163}" dt="2025-10-16T14:07:52.296" v="0" actId="47"/>
        <pc:sldMkLst>
          <pc:docMk/>
          <pc:sldMk cId="3023176836" sldId="428"/>
        </pc:sldMkLst>
      </pc:sldChg>
      <pc:sldChg chg="add">
        <pc:chgData name="Gé Verbeek" userId="20d2065d-8055-4a68-a463-00777506795f" providerId="ADAL" clId="{408437A9-B1B4-4A5A-BF84-9732D44B2163}" dt="2025-10-16T14:09:44.769" v="4"/>
        <pc:sldMkLst>
          <pc:docMk/>
          <pc:sldMk cId="3607237576" sldId="428"/>
        </pc:sldMkLst>
      </pc:sldChg>
      <pc:sldChg chg="del">
        <pc:chgData name="Gé Verbeek" userId="20d2065d-8055-4a68-a463-00777506795f" providerId="ADAL" clId="{408437A9-B1B4-4A5A-BF84-9732D44B2163}" dt="2025-10-16T14:07:52.296" v="0" actId="47"/>
        <pc:sldMkLst>
          <pc:docMk/>
          <pc:sldMk cId="330178028" sldId="429"/>
        </pc:sldMkLst>
      </pc:sldChg>
      <pc:sldChg chg="add">
        <pc:chgData name="Gé Verbeek" userId="20d2065d-8055-4a68-a463-00777506795f" providerId="ADAL" clId="{408437A9-B1B4-4A5A-BF84-9732D44B2163}" dt="2025-10-16T14:09:57.713" v="5"/>
        <pc:sldMkLst>
          <pc:docMk/>
          <pc:sldMk cId="3111222973" sldId="429"/>
        </pc:sldMkLst>
      </pc:sldChg>
      <pc:sldChg chg="modSp add del mod">
        <pc:chgData name="Gé Verbeek" userId="20d2065d-8055-4a68-a463-00777506795f" providerId="ADAL" clId="{408437A9-B1B4-4A5A-BF84-9732D44B2163}" dt="2025-10-16T14:29:18.921" v="120" actId="20577"/>
        <pc:sldMkLst>
          <pc:docMk/>
          <pc:sldMk cId="2276742671" sldId="430"/>
        </pc:sldMkLst>
        <pc:spChg chg="mod">
          <ac:chgData name="Gé Verbeek" userId="20d2065d-8055-4a68-a463-00777506795f" providerId="ADAL" clId="{408437A9-B1B4-4A5A-BF84-9732D44B2163}" dt="2025-10-16T14:29:18.921" v="120" actId="20577"/>
          <ac:spMkLst>
            <pc:docMk/>
            <pc:sldMk cId="2276742671" sldId="430"/>
            <ac:spMk id="2" creationId="{A3DF402E-0DF2-B8A2-E429-24E719D45A2F}"/>
          </ac:spMkLst>
        </pc:spChg>
      </pc:sldChg>
      <pc:sldChg chg="del">
        <pc:chgData name="Gé Verbeek" userId="20d2065d-8055-4a68-a463-00777506795f" providerId="ADAL" clId="{408437A9-B1B4-4A5A-BF84-9732D44B2163}" dt="2025-10-16T14:07:52.296" v="0" actId="47"/>
        <pc:sldMkLst>
          <pc:docMk/>
          <pc:sldMk cId="1586370406" sldId="431"/>
        </pc:sldMkLst>
      </pc:sldChg>
      <pc:sldChg chg="add">
        <pc:chgData name="Gé Verbeek" userId="20d2065d-8055-4a68-a463-00777506795f" providerId="ADAL" clId="{408437A9-B1B4-4A5A-BF84-9732D44B2163}" dt="2025-10-16T14:10:28.948" v="6"/>
        <pc:sldMkLst>
          <pc:docMk/>
          <pc:sldMk cId="3572635746" sldId="431"/>
        </pc:sldMkLst>
      </pc:sldChg>
      <pc:sldChg chg="del">
        <pc:chgData name="Gé Verbeek" userId="20d2065d-8055-4a68-a463-00777506795f" providerId="ADAL" clId="{408437A9-B1B4-4A5A-BF84-9732D44B2163}" dt="2025-10-16T14:07:52.296" v="0" actId="47"/>
        <pc:sldMkLst>
          <pc:docMk/>
          <pc:sldMk cId="1151858104" sldId="432"/>
        </pc:sldMkLst>
      </pc:sldChg>
      <pc:sldChg chg="add">
        <pc:chgData name="Gé Verbeek" userId="20d2065d-8055-4a68-a463-00777506795f" providerId="ADAL" clId="{408437A9-B1B4-4A5A-BF84-9732D44B2163}" dt="2025-10-16T14:10:28.948" v="6"/>
        <pc:sldMkLst>
          <pc:docMk/>
          <pc:sldMk cId="2933421890" sldId="432"/>
        </pc:sldMkLst>
      </pc:sldChg>
      <pc:sldChg chg="del">
        <pc:chgData name="Gé Verbeek" userId="20d2065d-8055-4a68-a463-00777506795f" providerId="ADAL" clId="{408437A9-B1B4-4A5A-BF84-9732D44B2163}" dt="2025-10-16T14:07:52.296" v="0" actId="47"/>
        <pc:sldMkLst>
          <pc:docMk/>
          <pc:sldMk cId="1036804515" sldId="433"/>
        </pc:sldMkLst>
      </pc:sldChg>
      <pc:sldChg chg="add">
        <pc:chgData name="Gé Verbeek" userId="20d2065d-8055-4a68-a463-00777506795f" providerId="ADAL" clId="{408437A9-B1B4-4A5A-BF84-9732D44B2163}" dt="2025-10-16T14:10:28.948" v="6"/>
        <pc:sldMkLst>
          <pc:docMk/>
          <pc:sldMk cId="1943016602" sldId="433"/>
        </pc:sldMkLst>
      </pc:sldChg>
      <pc:sldChg chg="add">
        <pc:chgData name="Gé Verbeek" userId="20d2065d-8055-4a68-a463-00777506795f" providerId="ADAL" clId="{408437A9-B1B4-4A5A-BF84-9732D44B2163}" dt="2025-10-16T14:11:08.453" v="8"/>
        <pc:sldMkLst>
          <pc:docMk/>
          <pc:sldMk cId="2225114770" sldId="434"/>
        </pc:sldMkLst>
      </pc:sldChg>
      <pc:sldChg chg="del">
        <pc:chgData name="Gé Verbeek" userId="20d2065d-8055-4a68-a463-00777506795f" providerId="ADAL" clId="{408437A9-B1B4-4A5A-BF84-9732D44B2163}" dt="2025-10-16T14:07:52.296" v="0" actId="47"/>
        <pc:sldMkLst>
          <pc:docMk/>
          <pc:sldMk cId="3779071066" sldId="434"/>
        </pc:sldMkLst>
      </pc:sldChg>
      <pc:sldChg chg="del">
        <pc:chgData name="Gé Verbeek" userId="20d2065d-8055-4a68-a463-00777506795f" providerId="ADAL" clId="{408437A9-B1B4-4A5A-BF84-9732D44B2163}" dt="2025-10-16T14:07:52.296" v="0" actId="47"/>
        <pc:sldMkLst>
          <pc:docMk/>
          <pc:sldMk cId="1318812843" sldId="435"/>
        </pc:sldMkLst>
      </pc:sldChg>
      <pc:sldChg chg="del">
        <pc:chgData name="Gé Verbeek" userId="20d2065d-8055-4a68-a463-00777506795f" providerId="ADAL" clId="{408437A9-B1B4-4A5A-BF84-9732D44B2163}" dt="2025-10-16T14:07:52.296" v="0" actId="47"/>
        <pc:sldMkLst>
          <pc:docMk/>
          <pc:sldMk cId="2741946842" sldId="436"/>
        </pc:sldMkLst>
      </pc:sldChg>
      <pc:sldChg chg="del">
        <pc:chgData name="Gé Verbeek" userId="20d2065d-8055-4a68-a463-00777506795f" providerId="ADAL" clId="{408437A9-B1B4-4A5A-BF84-9732D44B2163}" dt="2025-10-16T14:07:52.296" v="0" actId="47"/>
        <pc:sldMkLst>
          <pc:docMk/>
          <pc:sldMk cId="1204427223" sldId="437"/>
        </pc:sldMkLst>
      </pc:sldChg>
      <pc:sldChg chg="del">
        <pc:chgData name="Gé Verbeek" userId="20d2065d-8055-4a68-a463-00777506795f" providerId="ADAL" clId="{408437A9-B1B4-4A5A-BF84-9732D44B2163}" dt="2025-10-16T14:07:52.296" v="0" actId="47"/>
        <pc:sldMkLst>
          <pc:docMk/>
          <pc:sldMk cId="3757527174" sldId="438"/>
        </pc:sldMkLst>
      </pc:sldChg>
      <pc:sldChg chg="del">
        <pc:chgData name="Gé Verbeek" userId="20d2065d-8055-4a68-a463-00777506795f" providerId="ADAL" clId="{408437A9-B1B4-4A5A-BF84-9732D44B2163}" dt="2025-10-16T14:07:52.296" v="0" actId="47"/>
        <pc:sldMkLst>
          <pc:docMk/>
          <pc:sldMk cId="130805383" sldId="439"/>
        </pc:sldMkLst>
      </pc:sldChg>
      <pc:sldChg chg="del">
        <pc:chgData name="Gé Verbeek" userId="20d2065d-8055-4a68-a463-00777506795f" providerId="ADAL" clId="{408437A9-B1B4-4A5A-BF84-9732D44B2163}" dt="2025-10-16T14:07:52.296" v="0" actId="47"/>
        <pc:sldMkLst>
          <pc:docMk/>
          <pc:sldMk cId="3950984095" sldId="440"/>
        </pc:sldMkLst>
      </pc:sldChg>
      <pc:sldChg chg="del">
        <pc:chgData name="Gé Verbeek" userId="20d2065d-8055-4a68-a463-00777506795f" providerId="ADAL" clId="{408437A9-B1B4-4A5A-BF84-9732D44B2163}" dt="2025-10-16T14:07:52.296" v="0" actId="47"/>
        <pc:sldMkLst>
          <pc:docMk/>
          <pc:sldMk cId="2539937138" sldId="441"/>
        </pc:sldMkLst>
      </pc:sldChg>
      <pc:sldChg chg="del">
        <pc:chgData name="Gé Verbeek" userId="20d2065d-8055-4a68-a463-00777506795f" providerId="ADAL" clId="{408437A9-B1B4-4A5A-BF84-9732D44B2163}" dt="2025-10-16T14:07:52.296" v="0" actId="47"/>
        <pc:sldMkLst>
          <pc:docMk/>
          <pc:sldMk cId="1038222917" sldId="442"/>
        </pc:sldMkLst>
      </pc:sldChg>
      <pc:sldChg chg="add">
        <pc:chgData name="Gé Verbeek" userId="20d2065d-8055-4a68-a463-00777506795f" providerId="ADAL" clId="{408437A9-B1B4-4A5A-BF84-9732D44B2163}" dt="2025-10-16T14:19:53.284" v="48"/>
        <pc:sldMkLst>
          <pc:docMk/>
          <pc:sldMk cId="2217133054" sldId="442"/>
        </pc:sldMkLst>
      </pc:sldChg>
      <pc:sldChg chg="del">
        <pc:chgData name="Gé Verbeek" userId="20d2065d-8055-4a68-a463-00777506795f" providerId="ADAL" clId="{408437A9-B1B4-4A5A-BF84-9732D44B2163}" dt="2025-10-16T14:07:52.296" v="0" actId="47"/>
        <pc:sldMkLst>
          <pc:docMk/>
          <pc:sldMk cId="981474240" sldId="443"/>
        </pc:sldMkLst>
      </pc:sldChg>
      <pc:sldChg chg="del">
        <pc:chgData name="Gé Verbeek" userId="20d2065d-8055-4a68-a463-00777506795f" providerId="ADAL" clId="{408437A9-B1B4-4A5A-BF84-9732D44B2163}" dt="2025-10-16T14:07:52.296" v="0" actId="47"/>
        <pc:sldMkLst>
          <pc:docMk/>
          <pc:sldMk cId="2192736301" sldId="444"/>
        </pc:sldMkLst>
      </pc:sldChg>
      <pc:sldChg chg="del">
        <pc:chgData name="Gé Verbeek" userId="20d2065d-8055-4a68-a463-00777506795f" providerId="ADAL" clId="{408437A9-B1B4-4A5A-BF84-9732D44B2163}" dt="2025-10-16T14:07:52.296" v="0" actId="47"/>
        <pc:sldMkLst>
          <pc:docMk/>
          <pc:sldMk cId="53527164" sldId="445"/>
        </pc:sldMkLst>
      </pc:sldChg>
      <pc:sldChg chg="del">
        <pc:chgData name="Gé Verbeek" userId="20d2065d-8055-4a68-a463-00777506795f" providerId="ADAL" clId="{408437A9-B1B4-4A5A-BF84-9732D44B2163}" dt="2025-10-16T14:07:52.296" v="0" actId="47"/>
        <pc:sldMkLst>
          <pc:docMk/>
          <pc:sldMk cId="3492713978" sldId="446"/>
        </pc:sldMkLst>
      </pc:sldChg>
      <pc:sldChg chg="del">
        <pc:chgData name="Gé Verbeek" userId="20d2065d-8055-4a68-a463-00777506795f" providerId="ADAL" clId="{408437A9-B1B4-4A5A-BF84-9732D44B2163}" dt="2025-10-16T14:07:52.296" v="0" actId="47"/>
        <pc:sldMkLst>
          <pc:docMk/>
          <pc:sldMk cId="2368131163" sldId="447"/>
        </pc:sldMkLst>
      </pc:sldChg>
      <pc:sldChg chg="del">
        <pc:chgData name="Gé Verbeek" userId="20d2065d-8055-4a68-a463-00777506795f" providerId="ADAL" clId="{408437A9-B1B4-4A5A-BF84-9732D44B2163}" dt="2025-10-16T14:07:52.296" v="0" actId="47"/>
        <pc:sldMkLst>
          <pc:docMk/>
          <pc:sldMk cId="911167032" sldId="448"/>
        </pc:sldMkLst>
      </pc:sldChg>
      <pc:sldChg chg="del">
        <pc:chgData name="Gé Verbeek" userId="20d2065d-8055-4a68-a463-00777506795f" providerId="ADAL" clId="{408437A9-B1B4-4A5A-BF84-9732D44B2163}" dt="2025-10-16T14:07:52.296" v="0" actId="47"/>
        <pc:sldMkLst>
          <pc:docMk/>
          <pc:sldMk cId="772051206" sldId="449"/>
        </pc:sldMkLst>
      </pc:sldChg>
      <pc:sldChg chg="del">
        <pc:chgData name="Gé Verbeek" userId="20d2065d-8055-4a68-a463-00777506795f" providerId="ADAL" clId="{408437A9-B1B4-4A5A-BF84-9732D44B2163}" dt="2025-10-16T14:07:52.296" v="0" actId="47"/>
        <pc:sldMkLst>
          <pc:docMk/>
          <pc:sldMk cId="1339025626" sldId="450"/>
        </pc:sldMkLst>
      </pc:sldChg>
      <pc:sldChg chg="del">
        <pc:chgData name="Gé Verbeek" userId="20d2065d-8055-4a68-a463-00777506795f" providerId="ADAL" clId="{408437A9-B1B4-4A5A-BF84-9732D44B2163}" dt="2025-10-16T14:07:52.296" v="0" actId="47"/>
        <pc:sldMkLst>
          <pc:docMk/>
          <pc:sldMk cId="2020396417" sldId="451"/>
        </pc:sldMkLst>
      </pc:sldChg>
      <pc:sldChg chg="del">
        <pc:chgData name="Gé Verbeek" userId="20d2065d-8055-4a68-a463-00777506795f" providerId="ADAL" clId="{408437A9-B1B4-4A5A-BF84-9732D44B2163}" dt="2025-10-16T14:07:52.296" v="0" actId="47"/>
        <pc:sldMkLst>
          <pc:docMk/>
          <pc:sldMk cId="1021903761" sldId="452"/>
        </pc:sldMkLst>
      </pc:sldChg>
      <pc:sldChg chg="del">
        <pc:chgData name="Gé Verbeek" userId="20d2065d-8055-4a68-a463-00777506795f" providerId="ADAL" clId="{408437A9-B1B4-4A5A-BF84-9732D44B2163}" dt="2025-10-16T14:07:52.296" v="0" actId="47"/>
        <pc:sldMkLst>
          <pc:docMk/>
          <pc:sldMk cId="1302946985" sldId="453"/>
        </pc:sldMkLst>
      </pc:sldChg>
      <pc:sldChg chg="del">
        <pc:chgData name="Gé Verbeek" userId="20d2065d-8055-4a68-a463-00777506795f" providerId="ADAL" clId="{408437A9-B1B4-4A5A-BF84-9732D44B2163}" dt="2025-10-16T14:07:52.296" v="0" actId="47"/>
        <pc:sldMkLst>
          <pc:docMk/>
          <pc:sldMk cId="2225114770" sldId="454"/>
        </pc:sldMkLst>
      </pc:sldChg>
      <pc:sldChg chg="del">
        <pc:chgData name="Gé Verbeek" userId="20d2065d-8055-4a68-a463-00777506795f" providerId="ADAL" clId="{408437A9-B1B4-4A5A-BF84-9732D44B2163}" dt="2025-10-16T14:07:52.296" v="0" actId="47"/>
        <pc:sldMkLst>
          <pc:docMk/>
          <pc:sldMk cId="3140618427" sldId="455"/>
        </pc:sldMkLst>
      </pc:sldChg>
      <pc:sldChg chg="del">
        <pc:chgData name="Gé Verbeek" userId="20d2065d-8055-4a68-a463-00777506795f" providerId="ADAL" clId="{408437A9-B1B4-4A5A-BF84-9732D44B2163}" dt="2025-10-16T14:07:52.296" v="0" actId="47"/>
        <pc:sldMkLst>
          <pc:docMk/>
          <pc:sldMk cId="948736589" sldId="456"/>
        </pc:sldMkLst>
      </pc:sldChg>
      <pc:sldChg chg="del">
        <pc:chgData name="Gé Verbeek" userId="20d2065d-8055-4a68-a463-00777506795f" providerId="ADAL" clId="{408437A9-B1B4-4A5A-BF84-9732D44B2163}" dt="2025-10-16T14:07:52.296" v="0" actId="47"/>
        <pc:sldMkLst>
          <pc:docMk/>
          <pc:sldMk cId="4266843613" sldId="457"/>
        </pc:sldMkLst>
      </pc:sldChg>
      <pc:sldChg chg="del">
        <pc:chgData name="Gé Verbeek" userId="20d2065d-8055-4a68-a463-00777506795f" providerId="ADAL" clId="{408437A9-B1B4-4A5A-BF84-9732D44B2163}" dt="2025-10-16T14:07:52.296" v="0" actId="47"/>
        <pc:sldMkLst>
          <pc:docMk/>
          <pc:sldMk cId="1405571845" sldId="458"/>
        </pc:sldMkLst>
      </pc:sldChg>
      <pc:sldChg chg="add">
        <pc:chgData name="Gé Verbeek" userId="20d2065d-8055-4a68-a463-00777506795f" providerId="ADAL" clId="{408437A9-B1B4-4A5A-BF84-9732D44B2163}" dt="2025-10-16T14:13:06.141" v="26"/>
        <pc:sldMkLst>
          <pc:docMk/>
          <pc:sldMk cId="454230478" sldId="459"/>
        </pc:sldMkLst>
      </pc:sldChg>
      <pc:sldChg chg="del">
        <pc:chgData name="Gé Verbeek" userId="20d2065d-8055-4a68-a463-00777506795f" providerId="ADAL" clId="{408437A9-B1B4-4A5A-BF84-9732D44B2163}" dt="2025-10-16T14:07:52.296" v="0" actId="47"/>
        <pc:sldMkLst>
          <pc:docMk/>
          <pc:sldMk cId="4036548618" sldId="459"/>
        </pc:sldMkLst>
      </pc:sldChg>
      <pc:sldChg chg="add">
        <pc:chgData name="Gé Verbeek" userId="20d2065d-8055-4a68-a463-00777506795f" providerId="ADAL" clId="{408437A9-B1B4-4A5A-BF84-9732D44B2163}" dt="2025-10-16T14:13:20.999" v="27"/>
        <pc:sldMkLst>
          <pc:docMk/>
          <pc:sldMk cId="616521939" sldId="460"/>
        </pc:sldMkLst>
      </pc:sldChg>
      <pc:sldChg chg="del">
        <pc:chgData name="Gé Verbeek" userId="20d2065d-8055-4a68-a463-00777506795f" providerId="ADAL" clId="{408437A9-B1B4-4A5A-BF84-9732D44B2163}" dt="2025-10-16T14:07:52.296" v="0" actId="47"/>
        <pc:sldMkLst>
          <pc:docMk/>
          <pc:sldMk cId="1991606200" sldId="460"/>
        </pc:sldMkLst>
      </pc:sldChg>
      <pc:sldChg chg="add">
        <pc:chgData name="Gé Verbeek" userId="20d2065d-8055-4a68-a463-00777506795f" providerId="ADAL" clId="{408437A9-B1B4-4A5A-BF84-9732D44B2163}" dt="2025-10-16T14:13:51.345" v="28"/>
        <pc:sldMkLst>
          <pc:docMk/>
          <pc:sldMk cId="2020396417" sldId="461"/>
        </pc:sldMkLst>
      </pc:sldChg>
      <pc:sldChg chg="del">
        <pc:chgData name="Gé Verbeek" userId="20d2065d-8055-4a68-a463-00777506795f" providerId="ADAL" clId="{408437A9-B1B4-4A5A-BF84-9732D44B2163}" dt="2025-10-16T14:07:52.296" v="0" actId="47"/>
        <pc:sldMkLst>
          <pc:docMk/>
          <pc:sldMk cId="2164801921" sldId="461"/>
        </pc:sldMkLst>
      </pc:sldChg>
      <pc:sldChg chg="add ord">
        <pc:chgData name="Gé Verbeek" userId="20d2065d-8055-4a68-a463-00777506795f" providerId="ADAL" clId="{408437A9-B1B4-4A5A-BF84-9732D44B2163}" dt="2025-10-16T14:28:16.922" v="103"/>
        <pc:sldMkLst>
          <pc:docMk/>
          <pc:sldMk cId="4131291378" sldId="462"/>
        </pc:sldMkLst>
      </pc:sldChg>
      <pc:sldChg chg="modSp add mod">
        <pc:chgData name="Gé Verbeek" userId="20d2065d-8055-4a68-a463-00777506795f" providerId="ADAL" clId="{408437A9-B1B4-4A5A-BF84-9732D44B2163}" dt="2025-10-16T14:16:47.265" v="47" actId="20577"/>
        <pc:sldMkLst>
          <pc:docMk/>
          <pc:sldMk cId="3005974559" sldId="465"/>
        </pc:sldMkLst>
        <pc:spChg chg="mod">
          <ac:chgData name="Gé Verbeek" userId="20d2065d-8055-4a68-a463-00777506795f" providerId="ADAL" clId="{408437A9-B1B4-4A5A-BF84-9732D44B2163}" dt="2025-10-16T14:16:47.265" v="47" actId="20577"/>
          <ac:spMkLst>
            <pc:docMk/>
            <pc:sldMk cId="3005974559" sldId="465"/>
            <ac:spMk id="2" creationId="{A0CFFEAC-6057-FA83-EE97-1930E6A3796C}"/>
          </ac:spMkLst>
        </pc:spChg>
      </pc:sldChg>
      <pc:sldChg chg="modSp add mod">
        <pc:chgData name="Gé Verbeek" userId="20d2065d-8055-4a68-a463-00777506795f" providerId="ADAL" clId="{408437A9-B1B4-4A5A-BF84-9732D44B2163}" dt="2025-10-16T14:16:30.130" v="39" actId="20577"/>
        <pc:sldMkLst>
          <pc:docMk/>
          <pc:sldMk cId="3859926117" sldId="466"/>
        </pc:sldMkLst>
        <pc:spChg chg="mod">
          <ac:chgData name="Gé Verbeek" userId="20d2065d-8055-4a68-a463-00777506795f" providerId="ADAL" clId="{408437A9-B1B4-4A5A-BF84-9732D44B2163}" dt="2025-10-16T14:16:30.130" v="39" actId="20577"/>
          <ac:spMkLst>
            <pc:docMk/>
            <pc:sldMk cId="3859926117" sldId="466"/>
            <ac:spMk id="2" creationId="{7E831B6A-F271-15D8-92C3-8F752623F0FD}"/>
          </ac:spMkLst>
        </pc:spChg>
      </pc:sldChg>
      <pc:sldChg chg="add">
        <pc:chgData name="Gé Verbeek" userId="20d2065d-8055-4a68-a463-00777506795f" providerId="ADAL" clId="{408437A9-B1B4-4A5A-BF84-9732D44B2163}" dt="2025-10-16T14:23:44.427" v="68"/>
        <pc:sldMkLst>
          <pc:docMk/>
          <pc:sldMk cId="2008824788" sldId="467"/>
        </pc:sldMkLst>
      </pc:sldChg>
      <pc:sldChg chg="modSp add mod">
        <pc:chgData name="Gé Verbeek" userId="20d2065d-8055-4a68-a463-00777506795f" providerId="ADAL" clId="{408437A9-B1B4-4A5A-BF84-9732D44B2163}" dt="2025-10-16T14:24:36.092" v="76" actId="20577"/>
        <pc:sldMkLst>
          <pc:docMk/>
          <pc:sldMk cId="1529171754" sldId="468"/>
        </pc:sldMkLst>
        <pc:spChg chg="mod">
          <ac:chgData name="Gé Verbeek" userId="20d2065d-8055-4a68-a463-00777506795f" providerId="ADAL" clId="{408437A9-B1B4-4A5A-BF84-9732D44B2163}" dt="2025-10-16T14:24:36.092" v="76" actId="20577"/>
          <ac:spMkLst>
            <pc:docMk/>
            <pc:sldMk cId="1529171754" sldId="468"/>
            <ac:spMk id="5122" creationId="{80899F95-2E30-4511-922B-B88C19CF0D84}"/>
          </ac:spMkLst>
        </pc:spChg>
      </pc:sldChg>
      <pc:sldChg chg="add">
        <pc:chgData name="Gé Verbeek" userId="20d2065d-8055-4a68-a463-00777506795f" providerId="ADAL" clId="{408437A9-B1B4-4A5A-BF84-9732D44B2163}" dt="2025-10-16T14:25:39.675" v="84"/>
        <pc:sldMkLst>
          <pc:docMk/>
          <pc:sldMk cId="2041617816" sldId="469"/>
        </pc:sldMkLst>
      </pc:sldChg>
      <pc:sldChg chg="add">
        <pc:chgData name="Gé Verbeek" userId="20d2065d-8055-4a68-a463-00777506795f" providerId="ADAL" clId="{408437A9-B1B4-4A5A-BF84-9732D44B2163}" dt="2025-10-16T14:26:50.695" v="85"/>
        <pc:sldMkLst>
          <pc:docMk/>
          <pc:sldMk cId="1278188073" sldId="470"/>
        </pc:sldMkLst>
      </pc:sldChg>
      <pc:sldChg chg="modSp add mod">
        <pc:chgData name="Gé Verbeek" userId="20d2065d-8055-4a68-a463-00777506795f" providerId="ADAL" clId="{408437A9-B1B4-4A5A-BF84-9732D44B2163}" dt="2025-10-16T14:27:36.396" v="95" actId="20577"/>
        <pc:sldMkLst>
          <pc:docMk/>
          <pc:sldMk cId="330178028" sldId="471"/>
        </pc:sldMkLst>
        <pc:spChg chg="mod">
          <ac:chgData name="Gé Verbeek" userId="20d2065d-8055-4a68-a463-00777506795f" providerId="ADAL" clId="{408437A9-B1B4-4A5A-BF84-9732D44B2163}" dt="2025-10-16T14:27:36.396" v="95" actId="20577"/>
          <ac:spMkLst>
            <pc:docMk/>
            <pc:sldMk cId="330178028" sldId="471"/>
            <ac:spMk id="2" creationId="{4D392BA1-47C6-442F-4499-F3257CCEC76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16-10-2025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16-10-2025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EE6D-3A09-134F-43EE-3ACD9437B3E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46C8943-16E1-CD3A-8999-22F5848D5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CA5F1E0-3B06-900E-2C77-14D1B18AFD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0BE2D95-A61E-6B10-8699-B8071DF211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51085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3835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C202-C68B-28B5-075D-A3BE316DF2EA}"/>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E51895D-1714-E358-1D17-10A1E4889B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31680C9-E616-E7AC-83BA-6F89F4D485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2BD18C9-C0CF-C5F8-B8BE-26EABC6FA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32589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E6CD1-41C6-9AFC-CB2D-6AE8C7147AC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2753435-B54B-BA0A-8A48-41A37E7C4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2D632000-8DD9-03A1-AD99-1B8C27AD3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528C32B-79CC-4B2F-90B5-DE7E23BC4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71111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644CF-B35A-716E-EC7B-5340C188DC4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3992A3F-1914-7116-CC26-23ED96B9F9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8809051-AC9C-CF9A-7B05-9E5CEBE55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E1F2CB7-0BF6-213A-5735-BE72FA890F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98917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4BA8-FF29-127B-3A5E-B34B9D5C125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7DDBE6F-3C48-6D3B-000A-98C7B513E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BE99D37-BAF3-8CB1-2115-C53E94E1CD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3049142C-A7AC-6ED2-EB25-07118B2DD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213043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670D-1DF2-77ED-9B0A-3A7E13B8C40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A31FEF7-1E01-223C-F95D-A04D60C7C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E115C27-9AA1-B363-A187-51C42A7A1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B19A7D0-C1AA-B308-4686-D2DFDBEEA8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307198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AF9A-69D4-D06F-43B1-84DD1DE5D24A}"/>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E45E38D-7156-B2AD-628C-9BC887D12C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2C0CFA1-852E-F90F-686B-B80168D290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BD28652-3667-89ED-4488-ADD03B8DBD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2793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9F96-509A-50BA-4FC0-A5F864F26BE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844CC49-0205-C09D-AD8D-9872EF7057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51A32A2-51C4-0A24-CFE1-30FA959DBB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3C38BFA-D8E4-329A-FB7F-CCBFBF0F9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519600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ED03E-E90C-9D09-66FB-DD0E9F8D6C1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D7FA7EA-C092-E663-AF37-0B1521E69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C309AE1-FCB4-FBBC-97C4-9B946F4CEC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368CCEC-63FA-00C5-7A2B-20A6DB462C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607912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F7DAA-5D22-0C90-C747-FFE2398380F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7E3FF45-D30B-6150-96FE-FC59A90502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DE8C94E7-A3BE-21AC-31D1-9BEF8427DE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A16CCDB-0138-72CA-420B-27091C052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254487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02085-3D69-4263-94D8-3BF5DE1FC7F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89F6213-071A-7AEE-C161-EA6B57C1DF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90C6DD2-BF4C-60B9-ECDA-FF07A5C41C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CABED44-26FC-F40F-AA2E-ECD444183C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90149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11644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1191616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335617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44</a:t>
            </a:fld>
            <a:endParaRPr lang="nl-NL" altLang="nl-NL"/>
          </a:p>
        </p:txBody>
      </p:sp>
    </p:spTree>
    <p:extLst>
      <p:ext uri="{BB962C8B-B14F-4D97-AF65-F5344CB8AC3E}">
        <p14:creationId xmlns:p14="http://schemas.microsoft.com/office/powerpoint/2010/main" val="226490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45</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DD106-1CC2-B66B-0C7A-D8B411370E0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4B9F647-FF93-63F4-003E-8487FFF40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4C6C583-772C-4F0C-8ADA-5EF9255FC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41BA1C79-2004-241C-A2AF-4A10312931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68068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2774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247259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60020-1895-FAF5-F7AE-43860B95E55E}"/>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E7D6BC6-169A-7111-3615-8464F0A3C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BF992FF-5C8D-98E1-295B-58555964C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409C77A-39ED-32A9-D50A-996CA4B7E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1433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6313-C46C-B70C-A8BD-65F4FCB7AED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04F4A3B-2260-FAC4-3085-53C6D3CC58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DABBB13-8D09-84AF-3B9B-82D8B5B5D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199F9B0-C548-048E-B562-BBC07D8F1C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403487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21752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191486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D2FB-A69B-3AA5-9EAD-E4F4563DCC2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E3E49EF-21E4-CFA8-86EB-ABDA7497851C}"/>
              </a:ext>
            </a:extLst>
          </p:cNvPr>
          <p:cNvSpPr>
            <a:spLocks noGrp="1" noChangeArrowheads="1"/>
          </p:cNvSpPr>
          <p:nvPr>
            <p:ph type="title"/>
          </p:nvPr>
        </p:nvSpPr>
        <p:spPr>
          <a:xfrm>
            <a:off x="886120" y="557214"/>
            <a:ext cx="9153230" cy="996950"/>
          </a:xfrm>
        </p:spPr>
        <p:txBody>
          <a:bodyPr>
            <a:normAutofit/>
          </a:bodyPr>
          <a:lstStyle/>
          <a:p>
            <a:pPr eaLnBrk="1" hangingPunct="1"/>
            <a:r>
              <a:rPr lang="nl-NL" altLang="nl-NL" b="1" dirty="0"/>
              <a:t>Gibberellinen.</a:t>
            </a:r>
          </a:p>
        </p:txBody>
      </p:sp>
      <p:sp>
        <p:nvSpPr>
          <p:cNvPr id="7171" name="Tijdelijke aanduiding voor inhoud 2">
            <a:extLst>
              <a:ext uri="{FF2B5EF4-FFF2-40B4-BE49-F238E27FC236}">
                <a16:creationId xmlns:a16="http://schemas.microsoft.com/office/drawing/2014/main" id="{DBBD3521-17B5-95AB-069E-A8C45BA931CD}"/>
              </a:ext>
            </a:extLst>
          </p:cNvPr>
          <p:cNvSpPr>
            <a:spLocks noGrp="1" noChangeArrowheads="1"/>
          </p:cNvSpPr>
          <p:nvPr>
            <p:ph idx="1"/>
          </p:nvPr>
        </p:nvSpPr>
        <p:spPr>
          <a:xfrm>
            <a:off x="886120" y="1781667"/>
            <a:ext cx="7918024" cy="4738260"/>
          </a:xfrm>
        </p:spPr>
        <p:txBody>
          <a:bodyPr>
            <a:normAutofit/>
          </a:bodyPr>
          <a:lstStyle/>
          <a:p>
            <a:pPr indent="0">
              <a:buNone/>
            </a:pPr>
            <a:r>
              <a:rPr lang="nl-NL" dirty="0"/>
              <a:t>Gibberelline stimuleert de lengtegroei van de stengels en helpt zaden om te ontkiemen.</a:t>
            </a:r>
          </a:p>
          <a:p>
            <a:pPr indent="0">
              <a:buNone/>
              <a:defRPr/>
            </a:pPr>
            <a:endParaRPr lang="nl-NL" dirty="0"/>
          </a:p>
          <a:p>
            <a:pPr indent="0">
              <a:buNone/>
              <a:defRPr/>
            </a:pPr>
            <a:r>
              <a:rPr lang="nl-NL" dirty="0"/>
              <a:t>Ze veroorzaken het "schieten" van bloeiende planten.</a:t>
            </a:r>
          </a:p>
          <a:p>
            <a:pPr indent="0">
              <a:buNone/>
              <a:defRPr/>
            </a:pPr>
            <a:endParaRPr lang="nl-NL" dirty="0"/>
          </a:p>
          <a:p>
            <a:pPr indent="0">
              <a:buNone/>
              <a:defRPr/>
            </a:pPr>
            <a:r>
              <a:rPr lang="nl-NL" dirty="0"/>
              <a:t>In het algemeen werken gibberellinen groei versnellend en ze verlengen de strekkingsgroei van de plant.</a:t>
            </a:r>
          </a:p>
          <a:p>
            <a:pPr indent="0">
              <a:buNone/>
              <a:defRPr/>
            </a:pPr>
            <a:endParaRPr lang="nl-NL" dirty="0"/>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281CFFDB-AA23-D3FF-D0DC-689E06934E09}"/>
              </a:ext>
            </a:extLst>
          </p:cNvPr>
          <p:cNvPicPr>
            <a:picLocks noChangeAspect="1"/>
          </p:cNvPicPr>
          <p:nvPr/>
        </p:nvPicPr>
        <p:blipFill>
          <a:blip r:embed="rId3"/>
          <a:stretch>
            <a:fillRect/>
          </a:stretch>
        </p:blipFill>
        <p:spPr>
          <a:xfrm>
            <a:off x="8559800" y="4008826"/>
            <a:ext cx="3180080" cy="2511101"/>
          </a:xfrm>
          <a:prstGeom prst="rect">
            <a:avLst/>
          </a:prstGeom>
        </p:spPr>
      </p:pic>
    </p:spTree>
    <p:extLst>
      <p:ext uri="{BB962C8B-B14F-4D97-AF65-F5344CB8AC3E}">
        <p14:creationId xmlns:p14="http://schemas.microsoft.com/office/powerpoint/2010/main" val="20416178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8717-105D-4AED-2729-23142D02D0B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8A5B328-9593-4D02-5D75-4215E3A6D60A}"/>
              </a:ext>
            </a:extLst>
          </p:cNvPr>
          <p:cNvSpPr>
            <a:spLocks noGrp="1" noChangeArrowheads="1"/>
          </p:cNvSpPr>
          <p:nvPr>
            <p:ph type="title"/>
          </p:nvPr>
        </p:nvSpPr>
        <p:spPr>
          <a:xfrm>
            <a:off x="1079224" y="592001"/>
            <a:ext cx="7886700" cy="996950"/>
          </a:xfrm>
        </p:spPr>
        <p:txBody>
          <a:bodyPr/>
          <a:lstStyle/>
          <a:p>
            <a:pPr eaLnBrk="1" hangingPunct="1"/>
            <a:r>
              <a:rPr lang="nl-NL" altLang="nl-NL" b="1" dirty="0"/>
              <a:t>Gibberellinen</a:t>
            </a:r>
          </a:p>
        </p:txBody>
      </p:sp>
      <p:sp>
        <p:nvSpPr>
          <p:cNvPr id="7171" name="Tijdelijke aanduiding voor inhoud 2">
            <a:extLst>
              <a:ext uri="{FF2B5EF4-FFF2-40B4-BE49-F238E27FC236}">
                <a16:creationId xmlns:a16="http://schemas.microsoft.com/office/drawing/2014/main" id="{DCBCA4A7-CFA4-3655-3E10-F539CBF42D51}"/>
              </a:ext>
            </a:extLst>
          </p:cNvPr>
          <p:cNvSpPr>
            <a:spLocks noGrp="1" noChangeArrowheads="1"/>
          </p:cNvSpPr>
          <p:nvPr>
            <p:ph idx="1"/>
          </p:nvPr>
        </p:nvSpPr>
        <p:spPr>
          <a:xfrm>
            <a:off x="879895" y="1431985"/>
            <a:ext cx="8243078" cy="5217151"/>
          </a:xfrm>
        </p:spPr>
        <p:txBody>
          <a:bodyPr>
            <a:normAutofit/>
          </a:bodyPr>
          <a:lstStyle/>
          <a:p>
            <a:pPr indent="0">
              <a:buNone/>
              <a:defRPr/>
            </a:pPr>
            <a:r>
              <a:rPr lang="nl-NL" dirty="0"/>
              <a:t>Hier is hoe het werkt:</a:t>
            </a:r>
          </a:p>
          <a:p>
            <a:pPr marL="457200" indent="-457200">
              <a:buFont typeface="+mj-lt"/>
              <a:buAutoNum type="arabicPeriod"/>
              <a:defRPr/>
            </a:pPr>
            <a:r>
              <a:rPr lang="nl-NL" b="1" dirty="0"/>
              <a:t>Celgroei stimuleren</a:t>
            </a:r>
            <a:r>
              <a:rPr lang="nl-NL" dirty="0"/>
              <a:t>: </a:t>
            </a:r>
            <a:r>
              <a:rPr lang="nl-NL" b="1" dirty="0">
                <a:solidFill>
                  <a:srgbClr val="0070C0"/>
                </a:solidFill>
              </a:rPr>
              <a:t>Gibberellinen</a:t>
            </a:r>
            <a:r>
              <a:rPr lang="nl-NL" dirty="0"/>
              <a:t> maken de celwand flexibeler en activeren enzymen die </a:t>
            </a:r>
            <a:r>
              <a:rPr lang="nl-NL" dirty="0" err="1"/>
              <a:t>celuitzetting</a:t>
            </a:r>
            <a:r>
              <a:rPr lang="nl-NL" dirty="0"/>
              <a:t> mogelijk maken. Hierdoor kunnen cellen in lengte groeien.</a:t>
            </a:r>
          </a:p>
          <a:p>
            <a:pPr marL="457200" indent="-457200">
              <a:buFont typeface="+mj-lt"/>
              <a:buAutoNum type="arabicPeriod"/>
              <a:defRPr/>
            </a:pPr>
            <a:r>
              <a:rPr lang="nl-NL" b="1" dirty="0"/>
              <a:t>Strekking van stengels en bladeren</a:t>
            </a:r>
            <a:r>
              <a:rPr lang="nl-NL" dirty="0"/>
              <a:t>: Vooral jonge scheuten en bladeren worden langer door </a:t>
            </a:r>
            <a:r>
              <a:rPr lang="nl-NL" b="1" dirty="0">
                <a:solidFill>
                  <a:srgbClr val="0070C0"/>
                </a:solidFill>
              </a:rPr>
              <a:t>gibberellinen</a:t>
            </a:r>
            <a:r>
              <a:rPr lang="nl-NL" dirty="0"/>
              <a:t>.</a:t>
            </a:r>
          </a:p>
          <a:p>
            <a:pPr marL="457200" indent="-457200">
              <a:buFont typeface="+mj-lt"/>
              <a:buAutoNum type="arabicPeriod"/>
              <a:defRPr/>
            </a:pPr>
            <a:r>
              <a:rPr lang="nl-NL" b="1" dirty="0"/>
              <a:t>Samenwerking met andere hormonen</a:t>
            </a:r>
            <a:r>
              <a:rPr lang="nl-NL" dirty="0"/>
              <a:t>: </a:t>
            </a:r>
            <a:r>
              <a:rPr lang="nl-NL" b="1" dirty="0">
                <a:solidFill>
                  <a:srgbClr val="0070C0"/>
                </a:solidFill>
              </a:rPr>
              <a:t>Gibberellinen</a:t>
            </a:r>
            <a:r>
              <a:rPr lang="nl-NL" dirty="0"/>
              <a:t> werken vaak samen met </a:t>
            </a:r>
            <a:r>
              <a:rPr lang="nl-NL" b="1" dirty="0">
                <a:solidFill>
                  <a:srgbClr val="0070C0"/>
                </a:solidFill>
              </a:rPr>
              <a:t>auxine</a:t>
            </a:r>
            <a:r>
              <a:rPr lang="nl-NL" dirty="0"/>
              <a:t>; </a:t>
            </a:r>
            <a:r>
              <a:rPr lang="nl-NL" b="1" dirty="0">
                <a:solidFill>
                  <a:srgbClr val="0070C0"/>
                </a:solidFill>
              </a:rPr>
              <a:t>auxine</a:t>
            </a:r>
            <a:r>
              <a:rPr lang="nl-NL" dirty="0"/>
              <a:t> stimuleert ook </a:t>
            </a:r>
            <a:r>
              <a:rPr lang="nl-NL" dirty="0" err="1"/>
              <a:t>celstrekking</a:t>
            </a:r>
            <a:r>
              <a:rPr lang="nl-NL" dirty="0"/>
              <a:t> en </a:t>
            </a:r>
            <a:r>
              <a:rPr lang="nl-NL" b="1" dirty="0">
                <a:solidFill>
                  <a:srgbClr val="0070C0"/>
                </a:solidFill>
              </a:rPr>
              <a:t>gibberelline</a:t>
            </a:r>
            <a:r>
              <a:rPr lang="nl-NL" dirty="0"/>
              <a:t>n versterken dat effect.</a:t>
            </a:r>
          </a:p>
          <a:p>
            <a:pPr marL="457200" indent="-457200">
              <a:buFont typeface="+mj-lt"/>
              <a:buAutoNum type="arabicPeriod"/>
              <a:defRPr/>
            </a:pPr>
            <a:r>
              <a:rPr lang="nl-NL" b="1" dirty="0"/>
              <a:t>Andere effecten</a:t>
            </a:r>
            <a:r>
              <a:rPr lang="nl-NL" dirty="0"/>
              <a:t>: Naast strekking bevorderen </a:t>
            </a:r>
            <a:r>
              <a:rPr lang="nl-NL" b="1" dirty="0">
                <a:solidFill>
                  <a:srgbClr val="0070C0"/>
                </a:solidFill>
              </a:rPr>
              <a:t>gibberellinen</a:t>
            </a:r>
            <a:r>
              <a:rPr lang="nl-NL" dirty="0"/>
              <a:t> ook bloem- en zaadvorming en kunnen ze de kieming van zaden stimuleren. </a:t>
            </a:r>
          </a:p>
        </p:txBody>
      </p:sp>
      <p:pic>
        <p:nvPicPr>
          <p:cNvPr id="2" name="Afbeelding 1">
            <a:extLst>
              <a:ext uri="{FF2B5EF4-FFF2-40B4-BE49-F238E27FC236}">
                <a16:creationId xmlns:a16="http://schemas.microsoft.com/office/drawing/2014/main" id="{C7020DD6-29A7-85B4-CCD0-53F55911A420}"/>
              </a:ext>
            </a:extLst>
          </p:cNvPr>
          <p:cNvPicPr>
            <a:picLocks noChangeAspect="1"/>
          </p:cNvPicPr>
          <p:nvPr/>
        </p:nvPicPr>
        <p:blipFill>
          <a:blip r:embed="rId3"/>
          <a:stretch>
            <a:fillRect/>
          </a:stretch>
        </p:blipFill>
        <p:spPr>
          <a:xfrm>
            <a:off x="9122973" y="4779033"/>
            <a:ext cx="3069027" cy="1724403"/>
          </a:xfrm>
          <a:prstGeom prst="rect">
            <a:avLst/>
          </a:prstGeom>
        </p:spPr>
      </p:pic>
    </p:spTree>
    <p:extLst>
      <p:ext uri="{BB962C8B-B14F-4D97-AF65-F5344CB8AC3E}">
        <p14:creationId xmlns:p14="http://schemas.microsoft.com/office/powerpoint/2010/main" val="41312913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0DACE8BC-4F05-4CC1-8355-E8912754754C}"/>
              </a:ext>
            </a:extLst>
          </p:cNvPr>
          <p:cNvSpPr>
            <a:spLocks noGrp="1" noChangeArrowheads="1"/>
          </p:cNvSpPr>
          <p:nvPr>
            <p:ph type="title"/>
          </p:nvPr>
        </p:nvSpPr>
        <p:spPr>
          <a:xfrm>
            <a:off x="1159497" y="606426"/>
            <a:ext cx="8963991" cy="1325563"/>
          </a:xfrm>
        </p:spPr>
        <p:txBody>
          <a:bodyPr/>
          <a:lstStyle/>
          <a:p>
            <a:pPr eaLnBrk="1" hangingPunct="1"/>
            <a:r>
              <a:rPr lang="nl-NL" altLang="nl-NL" dirty="0" err="1"/>
              <a:t>Auxinen</a:t>
            </a:r>
            <a:endParaRPr lang="nl-NL" altLang="nl-NL" b="1" dirty="0"/>
          </a:p>
        </p:txBody>
      </p:sp>
      <p:sp>
        <p:nvSpPr>
          <p:cNvPr id="25603" name="Tijdelijke aanduiding voor inhoud 2">
            <a:extLst>
              <a:ext uri="{FF2B5EF4-FFF2-40B4-BE49-F238E27FC236}">
                <a16:creationId xmlns:a16="http://schemas.microsoft.com/office/drawing/2014/main" id="{F7C089A0-DF16-428C-9804-69767B13D9E0}"/>
              </a:ext>
            </a:extLst>
          </p:cNvPr>
          <p:cNvSpPr>
            <a:spLocks noGrp="1" noChangeArrowheads="1"/>
          </p:cNvSpPr>
          <p:nvPr>
            <p:ph idx="1"/>
          </p:nvPr>
        </p:nvSpPr>
        <p:spPr>
          <a:xfrm>
            <a:off x="1055802" y="1931989"/>
            <a:ext cx="8467760" cy="4351337"/>
          </a:xfrm>
        </p:spPr>
        <p:txBody>
          <a:bodyPr>
            <a:normAutofit fontScale="92500" lnSpcReduction="20000"/>
          </a:bodyPr>
          <a:lstStyle/>
          <a:p>
            <a:pPr indent="0">
              <a:buNone/>
              <a:defRPr/>
            </a:pPr>
            <a:r>
              <a:rPr lang="nl-NL" altLang="nl-NL" dirty="0"/>
              <a:t>Auxine bevordert strekkingsgroei in planten.</a:t>
            </a:r>
          </a:p>
          <a:p>
            <a:pPr indent="0">
              <a:buNone/>
              <a:defRPr/>
            </a:pPr>
            <a:endParaRPr lang="nl-NL" altLang="nl-NL" dirty="0"/>
          </a:p>
          <a:p>
            <a:pPr indent="0">
              <a:buNone/>
              <a:defRPr/>
            </a:pPr>
            <a:r>
              <a:rPr lang="nl-NL" altLang="nl-NL" dirty="0"/>
              <a:t>Het veroorzaakt apicale dominantie, waardoor knoppen dichtbij de top van de plant geremd worden.</a:t>
            </a:r>
          </a:p>
          <a:p>
            <a:pPr indent="0">
              <a:buNone/>
              <a:defRPr/>
            </a:pPr>
            <a:endParaRPr lang="nl-NL" altLang="nl-NL" dirty="0"/>
          </a:p>
          <a:p>
            <a:pPr indent="0">
              <a:buNone/>
              <a:defRPr/>
            </a:pPr>
            <a:r>
              <a:rPr lang="nl-NL" altLang="nl-NL" dirty="0"/>
              <a:t>Uitbreken van de plantentop heft de apicale dominantie op en bevordert de groei van zijtakken.</a:t>
            </a:r>
          </a:p>
          <a:p>
            <a:pPr indent="0">
              <a:buNone/>
              <a:defRPr/>
            </a:pPr>
            <a:endParaRPr lang="nl-NL" altLang="nl-NL" dirty="0"/>
          </a:p>
          <a:p>
            <a:pPr indent="0">
              <a:buNone/>
              <a:defRPr/>
            </a:pPr>
            <a:r>
              <a:rPr lang="nl-NL" altLang="nl-NL" dirty="0"/>
              <a:t>Auxine speelt ook een rol in bloemaanleg en vruchtontwikkeling, maar een te hoge concentratie leidt tot de productie van het hormoon ethyleen.</a:t>
            </a:r>
          </a:p>
          <a:p>
            <a:pPr indent="0">
              <a:buNone/>
              <a:defRPr/>
            </a:pPr>
            <a:endParaRPr lang="nl-NL" altLang="nl-NL" dirty="0"/>
          </a:p>
          <a:p>
            <a:pPr indent="0">
              <a:buNone/>
              <a:defRPr/>
            </a:pPr>
            <a:r>
              <a:rPr lang="nl-NL" altLang="nl-NL" dirty="0"/>
              <a:t>Kunstmatige auxine wordt gebruikt in stekpoeder om</a:t>
            </a:r>
            <a:br>
              <a:rPr lang="nl-NL" altLang="nl-NL" dirty="0"/>
            </a:br>
            <a:r>
              <a:rPr lang="nl-NL" altLang="nl-NL" dirty="0"/>
              <a:t>wortelgroei te stimuleren.</a:t>
            </a:r>
          </a:p>
          <a:p>
            <a:pPr indent="0">
              <a:buNone/>
              <a:defRPr/>
            </a:pPr>
            <a:br>
              <a:rPr lang="nl-NL" altLang="nl-NL" b="1" dirty="0"/>
            </a:br>
            <a:endParaRPr lang="nl-NL" altLang="nl-NL" dirty="0"/>
          </a:p>
        </p:txBody>
      </p:sp>
      <p:pic>
        <p:nvPicPr>
          <p:cNvPr id="2" name="Afbeelding 1">
            <a:extLst>
              <a:ext uri="{FF2B5EF4-FFF2-40B4-BE49-F238E27FC236}">
                <a16:creationId xmlns:a16="http://schemas.microsoft.com/office/drawing/2014/main" id="{F33D0D17-9CC5-A861-8CCB-BD13DCBE44C4}"/>
              </a:ext>
            </a:extLst>
          </p:cNvPr>
          <p:cNvPicPr>
            <a:picLocks noChangeAspect="1"/>
          </p:cNvPicPr>
          <p:nvPr/>
        </p:nvPicPr>
        <p:blipFill>
          <a:blip r:embed="rId2"/>
          <a:stretch>
            <a:fillRect/>
          </a:stretch>
        </p:blipFill>
        <p:spPr>
          <a:xfrm>
            <a:off x="9191289" y="115199"/>
            <a:ext cx="2859813" cy="2148399"/>
          </a:xfrm>
          <a:prstGeom prst="rect">
            <a:avLst/>
          </a:prstGeom>
        </p:spPr>
      </p:pic>
      <p:pic>
        <p:nvPicPr>
          <p:cNvPr id="7" name="Afbeelding 6">
            <a:extLst>
              <a:ext uri="{FF2B5EF4-FFF2-40B4-BE49-F238E27FC236}">
                <a16:creationId xmlns:a16="http://schemas.microsoft.com/office/drawing/2014/main" id="{F48A766D-ACA8-E35B-4BC2-F8F18CA2C52E}"/>
              </a:ext>
            </a:extLst>
          </p:cNvPr>
          <p:cNvPicPr>
            <a:picLocks noChangeAspect="1"/>
          </p:cNvPicPr>
          <p:nvPr/>
        </p:nvPicPr>
        <p:blipFill>
          <a:blip r:embed="rId3"/>
          <a:stretch>
            <a:fillRect/>
          </a:stretch>
        </p:blipFill>
        <p:spPr>
          <a:xfrm>
            <a:off x="7986330" y="4594401"/>
            <a:ext cx="4064772" cy="2148399"/>
          </a:xfrm>
          <a:prstGeom prst="rect">
            <a:avLst/>
          </a:prstGeom>
        </p:spPr>
      </p:pic>
    </p:spTree>
    <p:extLst>
      <p:ext uri="{BB962C8B-B14F-4D97-AF65-F5344CB8AC3E}">
        <p14:creationId xmlns:p14="http://schemas.microsoft.com/office/powerpoint/2010/main" val="12781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1000"/>
                                        <p:tgtEl>
                                          <p:spTgt spid="25603">
                                            <p:txEl>
                                              <p:pRg st="2" end="2"/>
                                            </p:txEl>
                                          </p:spTgt>
                                        </p:tgtEl>
                                      </p:cBhvr>
                                    </p:animEffect>
                                    <p:anim calcmode="lin" valueType="num">
                                      <p:cBhvr>
                                        <p:cTn id="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4" end="4"/>
                                            </p:txEl>
                                          </p:spTgt>
                                        </p:tgtEl>
                                        <p:attrNameLst>
                                          <p:attrName>style.visibility</p:attrName>
                                        </p:attrNameLst>
                                      </p:cBhvr>
                                      <p:to>
                                        <p:strVal val="visible"/>
                                      </p:to>
                                    </p:set>
                                    <p:animEffect transition="in" filter="fade">
                                      <p:cBhvr>
                                        <p:cTn id="14" dur="1000"/>
                                        <p:tgtEl>
                                          <p:spTgt spid="25603">
                                            <p:txEl>
                                              <p:pRg st="4" end="4"/>
                                            </p:txEl>
                                          </p:spTgt>
                                        </p:tgtEl>
                                      </p:cBhvr>
                                    </p:animEffect>
                                    <p:anim calcmode="lin" valueType="num">
                                      <p:cBhvr>
                                        <p:cTn id="1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fade">
                                      <p:cBhvr>
                                        <p:cTn id="21" dur="1000"/>
                                        <p:tgtEl>
                                          <p:spTgt spid="25603">
                                            <p:txEl>
                                              <p:pRg st="6" end="6"/>
                                            </p:txEl>
                                          </p:spTgt>
                                        </p:tgtEl>
                                      </p:cBhvr>
                                    </p:animEffect>
                                    <p:anim calcmode="lin" valueType="num">
                                      <p:cBhvr>
                                        <p:cTn id="22"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603">
                                            <p:txEl>
                                              <p:pRg st="8" end="8"/>
                                            </p:txEl>
                                          </p:spTgt>
                                        </p:tgtEl>
                                        <p:attrNameLst>
                                          <p:attrName>style.visibility</p:attrName>
                                        </p:attrNameLst>
                                      </p:cBhvr>
                                      <p:to>
                                        <p:strVal val="visible"/>
                                      </p:to>
                                    </p:set>
                                    <p:animEffect transition="in" filter="fade">
                                      <p:cBhvr>
                                        <p:cTn id="28" dur="1000"/>
                                        <p:tgtEl>
                                          <p:spTgt spid="25603">
                                            <p:txEl>
                                              <p:pRg st="8" end="8"/>
                                            </p:txEl>
                                          </p:spTgt>
                                        </p:tgtEl>
                                      </p:cBhvr>
                                    </p:animEffect>
                                    <p:anim calcmode="lin" valueType="num">
                                      <p:cBhvr>
                                        <p:cTn id="29"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b="1" dirty="0">
                <a:cs typeface="Arial" panose="020B0604020202020204" pitchFamily="34" charset="0"/>
              </a:rPr>
              <a:t>Cytokinine</a:t>
            </a:r>
            <a:endParaRPr lang="nl-NL" altLang="nl-NL" sz="3600" b="1" dirty="0"/>
          </a:p>
        </p:txBody>
      </p:sp>
      <p:sp>
        <p:nvSpPr>
          <p:cNvPr id="5" name="Tijdelijke aanduiding voor inhoud 4">
            <a:extLst>
              <a:ext uri="{FF2B5EF4-FFF2-40B4-BE49-F238E27FC236}">
                <a16:creationId xmlns:a16="http://schemas.microsoft.com/office/drawing/2014/main" id="{328235D2-DFB6-0ECD-D13B-75DC4E8B66C1}"/>
              </a:ext>
            </a:extLst>
          </p:cNvPr>
          <p:cNvSpPr>
            <a:spLocks noGrp="1"/>
          </p:cNvSpPr>
          <p:nvPr>
            <p:ph idx="1"/>
          </p:nvPr>
        </p:nvSpPr>
        <p:spPr>
          <a:xfrm>
            <a:off x="1047988" y="1885315"/>
            <a:ext cx="7740000" cy="4564645"/>
          </a:xfrm>
        </p:spPr>
        <p:txBody>
          <a:bodyPr>
            <a:normAutofit lnSpcReduction="10000"/>
          </a:bodyPr>
          <a:lstStyle/>
          <a:p>
            <a:pPr indent="0">
              <a:buNone/>
            </a:pPr>
            <a:r>
              <a:rPr lang="nl-NL" dirty="0"/>
              <a:t>Cytokinine bevorderen celdeling, zelfs bij volwassen cellen. Ze kunnen stamcellen (</a:t>
            </a:r>
            <a:r>
              <a:rPr lang="nl-NL" dirty="0" err="1"/>
              <a:t>callus</a:t>
            </a:r>
            <a:r>
              <a:rPr lang="nl-NL" dirty="0"/>
              <a:t>) doen ontstaan, nuttig in weefselkweek.</a:t>
            </a:r>
          </a:p>
          <a:p>
            <a:pPr indent="0">
              <a:buNone/>
            </a:pPr>
            <a:endParaRPr lang="nl-NL" dirty="0"/>
          </a:p>
          <a:p>
            <a:pPr indent="0">
              <a:buNone/>
            </a:pPr>
            <a:r>
              <a:rPr lang="nl-NL" dirty="0"/>
              <a:t>Weefselkweekmedium bevat </a:t>
            </a:r>
            <a:r>
              <a:rPr lang="nl-NL" dirty="0" err="1"/>
              <a:t>cytokininen</a:t>
            </a:r>
            <a:r>
              <a:rPr lang="nl-NL" dirty="0"/>
              <a:t> en auxine.</a:t>
            </a:r>
          </a:p>
          <a:p>
            <a:pPr indent="0">
              <a:buNone/>
            </a:pPr>
            <a:r>
              <a:rPr lang="nl-NL" dirty="0" err="1"/>
              <a:t>Labmedewerkers</a:t>
            </a:r>
            <a:r>
              <a:rPr lang="nl-NL" dirty="0"/>
              <a:t> kunnen plantengroei sturen met verschillende hormoonconcentraties.</a:t>
            </a:r>
          </a:p>
          <a:p>
            <a:pPr indent="0">
              <a:buNone/>
            </a:pPr>
            <a:endParaRPr lang="nl-NL" dirty="0"/>
          </a:p>
          <a:p>
            <a:pPr indent="0">
              <a:buNone/>
            </a:pPr>
            <a:r>
              <a:rPr lang="nl-NL" dirty="0"/>
              <a:t>Cytokininen kunnen apicale dominantie door auxine opheffen, en worden bij de </a:t>
            </a:r>
            <a:r>
              <a:rPr lang="nl-NL" dirty="0" err="1"/>
              <a:t>phaleonopsis</a:t>
            </a:r>
            <a:r>
              <a:rPr lang="nl-NL" dirty="0"/>
              <a:t> gebruikt om meer zijtakken de krijgen.</a:t>
            </a:r>
          </a:p>
          <a:p>
            <a:pPr indent="0">
              <a:buNone/>
            </a:pPr>
            <a:endParaRPr lang="nl-NL" dirty="0"/>
          </a:p>
          <a:p>
            <a:pPr indent="0">
              <a:buNone/>
            </a:pPr>
            <a:r>
              <a:rPr lang="nl-NL" dirty="0"/>
              <a:t>Cytokininen vertragen bladveroudering.</a:t>
            </a:r>
          </a:p>
          <a:p>
            <a:endParaRPr lang="nl-NL" dirty="0"/>
          </a:p>
        </p:txBody>
      </p:sp>
      <p:pic>
        <p:nvPicPr>
          <p:cNvPr id="6" name="Afbeelding 5">
            <a:extLst>
              <a:ext uri="{FF2B5EF4-FFF2-40B4-BE49-F238E27FC236}">
                <a16:creationId xmlns:a16="http://schemas.microsoft.com/office/drawing/2014/main" id="{812AF0ED-D339-1565-915B-6B2489804D11}"/>
              </a:ext>
            </a:extLst>
          </p:cNvPr>
          <p:cNvPicPr>
            <a:picLocks noChangeAspect="1"/>
          </p:cNvPicPr>
          <p:nvPr/>
        </p:nvPicPr>
        <p:blipFill>
          <a:blip r:embed="rId3"/>
          <a:stretch>
            <a:fillRect/>
          </a:stretch>
        </p:blipFill>
        <p:spPr>
          <a:xfrm>
            <a:off x="8787988" y="4260318"/>
            <a:ext cx="3332479" cy="2508720"/>
          </a:xfrm>
          <a:prstGeom prst="rect">
            <a:avLst/>
          </a:prstGeom>
        </p:spPr>
      </p:pic>
      <p:pic>
        <p:nvPicPr>
          <p:cNvPr id="3" name="Afbeelding 2">
            <a:extLst>
              <a:ext uri="{FF2B5EF4-FFF2-40B4-BE49-F238E27FC236}">
                <a16:creationId xmlns:a16="http://schemas.microsoft.com/office/drawing/2014/main" id="{A130E4D9-C86E-C168-88CB-CE7EC43F2F5C}"/>
              </a:ext>
            </a:extLst>
          </p:cNvPr>
          <p:cNvPicPr>
            <a:picLocks noChangeAspect="1"/>
          </p:cNvPicPr>
          <p:nvPr/>
        </p:nvPicPr>
        <p:blipFill>
          <a:blip r:embed="rId4"/>
          <a:stretch>
            <a:fillRect/>
          </a:stretch>
        </p:blipFill>
        <p:spPr>
          <a:xfrm>
            <a:off x="8684406" y="408040"/>
            <a:ext cx="3332479" cy="1965117"/>
          </a:xfrm>
          <a:prstGeom prst="rect">
            <a:avLst/>
          </a:prstGeom>
        </p:spPr>
      </p:pic>
    </p:spTree>
    <p:extLst>
      <p:ext uri="{BB962C8B-B14F-4D97-AF65-F5344CB8AC3E}">
        <p14:creationId xmlns:p14="http://schemas.microsoft.com/office/powerpoint/2010/main" val="10062130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1000"/>
                                        <p:tgtEl>
                                          <p:spTgt spid="5">
                                            <p:txEl>
                                              <p:pRg st="7" end="7"/>
                                            </p:txEl>
                                          </p:spTgt>
                                        </p:tgtEl>
                                      </p:cBhvr>
                                    </p:animEffect>
                                    <p:anim calcmode="lin" valueType="num">
                                      <p:cBhvr>
                                        <p:cTn id="2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86120" y="900114"/>
            <a:ext cx="9153230" cy="996950"/>
          </a:xfrm>
        </p:spPr>
        <p:txBody>
          <a:bodyPr>
            <a:normAutofit/>
          </a:bodyPr>
          <a:lstStyle/>
          <a:p>
            <a:pPr eaLnBrk="1" hangingPunct="1"/>
            <a:r>
              <a:rPr lang="nl-NL" altLang="nl-NL" dirty="0"/>
              <a:t>Wat is Abscinezuur (ABA)</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86120" y="1781667"/>
            <a:ext cx="8801344" cy="4738260"/>
          </a:xfrm>
        </p:spPr>
        <p:txBody>
          <a:bodyPr>
            <a:normAutofit/>
          </a:bodyPr>
          <a:lstStyle/>
          <a:p>
            <a:pPr indent="0">
              <a:buNone/>
              <a:defRPr/>
            </a:pPr>
            <a:endParaRPr lang="nl-NL" dirty="0"/>
          </a:p>
          <a:p>
            <a:pPr indent="0">
              <a:buNone/>
              <a:defRPr/>
            </a:pPr>
            <a:r>
              <a:rPr lang="nl-NL" dirty="0"/>
              <a:t>Abscinezuur (ABA) is een planthormoon dat vooral wordt geproduceerd in de bladeren, wortels en zaden van planten.</a:t>
            </a:r>
          </a:p>
          <a:p>
            <a:pPr indent="0">
              <a:buNone/>
              <a:defRPr/>
            </a:pPr>
            <a:endParaRPr lang="nl-NL" dirty="0"/>
          </a:p>
          <a:p>
            <a:pPr indent="0">
              <a:buNone/>
              <a:defRPr/>
            </a:pPr>
            <a:r>
              <a:rPr lang="nl-NL" dirty="0"/>
              <a:t>Het helpt planten om te overleven in moeilijke omstandigheden, zoals droogte of kou.</a:t>
            </a:r>
          </a:p>
          <a:p>
            <a:pPr indent="0">
              <a:buNone/>
              <a:defRPr/>
            </a:pPr>
            <a:endParaRPr lang="nl-NL" dirty="0"/>
          </a:p>
          <a:p>
            <a:pPr indent="0">
              <a:buNone/>
              <a:defRPr/>
            </a:pPr>
            <a:r>
              <a:rPr lang="nl-NL" dirty="0"/>
              <a:t>Abscinezuur (ABA) is een stresshormoon</a:t>
            </a:r>
          </a:p>
        </p:txBody>
      </p:sp>
      <p:pic>
        <p:nvPicPr>
          <p:cNvPr id="2" name="Afbeelding 1">
            <a:extLst>
              <a:ext uri="{FF2B5EF4-FFF2-40B4-BE49-F238E27FC236}">
                <a16:creationId xmlns:a16="http://schemas.microsoft.com/office/drawing/2014/main" id="{D7319880-1CBF-4C8B-48B8-8FD84E6EC453}"/>
              </a:ext>
            </a:extLst>
          </p:cNvPr>
          <p:cNvPicPr>
            <a:picLocks noChangeAspect="1"/>
          </p:cNvPicPr>
          <p:nvPr/>
        </p:nvPicPr>
        <p:blipFill>
          <a:blip r:embed="rId3"/>
          <a:stretch>
            <a:fillRect/>
          </a:stretch>
        </p:blipFill>
        <p:spPr>
          <a:xfrm>
            <a:off x="6537953" y="4750116"/>
            <a:ext cx="5209499" cy="1914843"/>
          </a:xfrm>
          <a:prstGeom prst="rect">
            <a:avLst/>
          </a:prstGeom>
        </p:spPr>
      </p:pic>
    </p:spTree>
    <p:extLst>
      <p:ext uri="{BB962C8B-B14F-4D97-AF65-F5344CB8AC3E}">
        <p14:creationId xmlns:p14="http://schemas.microsoft.com/office/powerpoint/2010/main" val="32494925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0DACE8BC-4F05-4CC1-8355-E8912754754C}"/>
              </a:ext>
            </a:extLst>
          </p:cNvPr>
          <p:cNvSpPr>
            <a:spLocks noGrp="1" noChangeArrowheads="1"/>
          </p:cNvSpPr>
          <p:nvPr>
            <p:ph type="title"/>
          </p:nvPr>
        </p:nvSpPr>
        <p:spPr>
          <a:xfrm>
            <a:off x="1159497" y="606426"/>
            <a:ext cx="8963991" cy="1325563"/>
          </a:xfrm>
        </p:spPr>
        <p:txBody>
          <a:bodyPr/>
          <a:lstStyle/>
          <a:p>
            <a:pPr eaLnBrk="1" hangingPunct="1"/>
            <a:r>
              <a:rPr lang="nl-NL" altLang="nl-NL" b="1" dirty="0"/>
              <a:t>Ethyleen.</a:t>
            </a:r>
          </a:p>
        </p:txBody>
      </p:sp>
      <p:sp>
        <p:nvSpPr>
          <p:cNvPr id="25603" name="Tijdelijke aanduiding voor inhoud 2">
            <a:extLst>
              <a:ext uri="{FF2B5EF4-FFF2-40B4-BE49-F238E27FC236}">
                <a16:creationId xmlns:a16="http://schemas.microsoft.com/office/drawing/2014/main" id="{F7C089A0-DF16-428C-9804-69767B13D9E0}"/>
              </a:ext>
            </a:extLst>
          </p:cNvPr>
          <p:cNvSpPr>
            <a:spLocks noGrp="1" noChangeArrowheads="1"/>
          </p:cNvSpPr>
          <p:nvPr>
            <p:ph idx="1"/>
          </p:nvPr>
        </p:nvSpPr>
        <p:spPr>
          <a:xfrm>
            <a:off x="1055802" y="2276762"/>
            <a:ext cx="8169478" cy="4006564"/>
          </a:xfrm>
        </p:spPr>
        <p:txBody>
          <a:bodyPr>
            <a:normAutofit/>
          </a:bodyPr>
          <a:lstStyle/>
          <a:p>
            <a:pPr indent="0">
              <a:buNone/>
              <a:defRPr/>
            </a:pPr>
            <a:r>
              <a:rPr lang="nl-NL" altLang="nl-NL" dirty="0"/>
              <a:t>Ethyleen is een gasvormig planthormoon dat een belangrijke rol speelt in de groei, ontwikkeling en rijping van planten. </a:t>
            </a:r>
          </a:p>
          <a:p>
            <a:pPr indent="0">
              <a:buNone/>
              <a:defRPr/>
            </a:pPr>
            <a:endParaRPr lang="nl-NL" altLang="nl-NL" dirty="0"/>
          </a:p>
          <a:p>
            <a:pPr indent="0">
              <a:buNone/>
              <a:defRPr/>
            </a:pPr>
            <a:r>
              <a:rPr lang="nl-NL" altLang="nl-NL" dirty="0"/>
              <a:t>Het wordt geproduceerd door bijna alle delen van de plant, vooral bij stress of tijdens bepaalde groeifasen.</a:t>
            </a:r>
          </a:p>
        </p:txBody>
      </p:sp>
      <p:pic>
        <p:nvPicPr>
          <p:cNvPr id="2" name="Afbeelding 1">
            <a:extLst>
              <a:ext uri="{FF2B5EF4-FFF2-40B4-BE49-F238E27FC236}">
                <a16:creationId xmlns:a16="http://schemas.microsoft.com/office/drawing/2014/main" id="{003411BA-25A0-DABB-1355-8D87D67FB181}"/>
              </a:ext>
            </a:extLst>
          </p:cNvPr>
          <p:cNvPicPr>
            <a:picLocks noChangeAspect="1"/>
          </p:cNvPicPr>
          <p:nvPr/>
        </p:nvPicPr>
        <p:blipFill>
          <a:blip r:embed="rId2"/>
          <a:stretch>
            <a:fillRect/>
          </a:stretch>
        </p:blipFill>
        <p:spPr>
          <a:xfrm>
            <a:off x="8036560" y="4429449"/>
            <a:ext cx="3812540" cy="2316647"/>
          </a:xfrm>
          <a:prstGeom prst="rect">
            <a:avLst/>
          </a:prstGeom>
        </p:spPr>
      </p:pic>
    </p:spTree>
    <p:extLst>
      <p:ext uri="{BB962C8B-B14F-4D97-AF65-F5344CB8AC3E}">
        <p14:creationId xmlns:p14="http://schemas.microsoft.com/office/powerpoint/2010/main" val="28865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1000"/>
                                        <p:tgtEl>
                                          <p:spTgt spid="25603">
                                            <p:txEl>
                                              <p:pRg st="2" end="2"/>
                                            </p:txEl>
                                          </p:spTgt>
                                        </p:tgtEl>
                                      </p:cBhvr>
                                    </p:animEffect>
                                    <p:anim calcmode="lin" valueType="num">
                                      <p:cBhvr>
                                        <p:cTn id="15"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Strigolactonen.</a:t>
            </a:r>
            <a:endParaRPr lang="nl-NL" altLang="nl-NL" sz="3600" b="1" dirty="0"/>
          </a:p>
        </p:txBody>
      </p:sp>
      <p:sp>
        <p:nvSpPr>
          <p:cNvPr id="5" name="Tijdelijke aanduiding voor inhoud 4">
            <a:extLst>
              <a:ext uri="{FF2B5EF4-FFF2-40B4-BE49-F238E27FC236}">
                <a16:creationId xmlns:a16="http://schemas.microsoft.com/office/drawing/2014/main" id="{328235D2-DFB6-0ECD-D13B-75DC4E8B66C1}"/>
              </a:ext>
            </a:extLst>
          </p:cNvPr>
          <p:cNvSpPr>
            <a:spLocks noGrp="1"/>
          </p:cNvSpPr>
          <p:nvPr>
            <p:ph idx="1"/>
          </p:nvPr>
        </p:nvSpPr>
        <p:spPr>
          <a:xfrm>
            <a:off x="1047988" y="1885315"/>
            <a:ext cx="7740000" cy="4564645"/>
          </a:xfrm>
        </p:spPr>
        <p:txBody>
          <a:bodyPr/>
          <a:lstStyle/>
          <a:p>
            <a:pPr indent="0">
              <a:buNone/>
            </a:pPr>
            <a:r>
              <a:rPr lang="nl-NL" dirty="0"/>
              <a:t>De </a:t>
            </a:r>
            <a:r>
              <a:rPr lang="nl-NL" dirty="0" err="1"/>
              <a:t>strigolactonen</a:t>
            </a:r>
            <a:r>
              <a:rPr lang="nl-NL" dirty="0"/>
              <a:t> zijn nog maar pas bekent</a:t>
            </a:r>
          </a:p>
          <a:p>
            <a:pPr indent="0">
              <a:buNone/>
            </a:pPr>
            <a:endParaRPr lang="nl-NL" dirty="0"/>
          </a:p>
          <a:p>
            <a:pPr indent="0">
              <a:buNone/>
            </a:pPr>
            <a:r>
              <a:rPr lang="nl-NL" dirty="0"/>
              <a:t>Planten scheiden via hun wortels  strigolactonen uit om nuttige schimmels (mycorrhiza’s) aan te trekken.</a:t>
            </a:r>
          </a:p>
          <a:p>
            <a:pPr indent="0">
              <a:buNone/>
            </a:pPr>
            <a:r>
              <a:rPr lang="nl-NL" dirty="0"/>
              <a:t>Hierdoor kan de plant beter fosfaat opnemen.</a:t>
            </a:r>
          </a:p>
          <a:p>
            <a:pPr indent="0">
              <a:buNone/>
            </a:pPr>
            <a:endParaRPr lang="nl-NL" dirty="0"/>
          </a:p>
          <a:p>
            <a:pPr indent="0">
              <a:buNone/>
            </a:pPr>
            <a:r>
              <a:rPr lang="nl-NL" dirty="0"/>
              <a:t>Planten met een lagere </a:t>
            </a:r>
            <a:r>
              <a:rPr lang="nl-NL" dirty="0" err="1"/>
              <a:t>strigolactonen</a:t>
            </a:r>
            <a:r>
              <a:rPr lang="nl-NL" dirty="0"/>
              <a:t> productie vertakken veel meer dan planten die een hogere </a:t>
            </a:r>
            <a:r>
              <a:rPr lang="nl-NL" dirty="0" err="1"/>
              <a:t>strigolactonen</a:t>
            </a:r>
            <a:r>
              <a:rPr lang="nl-NL" dirty="0"/>
              <a:t> productie hebben.</a:t>
            </a:r>
          </a:p>
          <a:p>
            <a:pPr indent="0">
              <a:buNone/>
            </a:pPr>
            <a:endParaRPr lang="nl-NL" dirty="0"/>
          </a:p>
          <a:p>
            <a:pPr indent="0">
              <a:buNone/>
            </a:pPr>
            <a:r>
              <a:rPr lang="nl-NL" dirty="0"/>
              <a:t>Veredelaars kunnen hier rekening mee houden met het veredelen van planten</a:t>
            </a:r>
          </a:p>
        </p:txBody>
      </p:sp>
      <p:pic>
        <p:nvPicPr>
          <p:cNvPr id="3" name="Afbeelding 2">
            <a:extLst>
              <a:ext uri="{FF2B5EF4-FFF2-40B4-BE49-F238E27FC236}">
                <a16:creationId xmlns:a16="http://schemas.microsoft.com/office/drawing/2014/main" id="{B1BA55AA-35A3-24ED-48D0-BCBD8E8FD3E5}"/>
              </a:ext>
            </a:extLst>
          </p:cNvPr>
          <p:cNvPicPr>
            <a:picLocks noChangeAspect="1"/>
          </p:cNvPicPr>
          <p:nvPr/>
        </p:nvPicPr>
        <p:blipFill>
          <a:blip r:embed="rId3"/>
          <a:stretch>
            <a:fillRect/>
          </a:stretch>
        </p:blipFill>
        <p:spPr>
          <a:xfrm>
            <a:off x="9566031" y="4988170"/>
            <a:ext cx="2362200" cy="1524000"/>
          </a:xfrm>
          <a:prstGeom prst="rect">
            <a:avLst/>
          </a:prstGeom>
        </p:spPr>
      </p:pic>
    </p:spTree>
    <p:extLst>
      <p:ext uri="{BB962C8B-B14F-4D97-AF65-F5344CB8AC3E}">
        <p14:creationId xmlns:p14="http://schemas.microsoft.com/office/powerpoint/2010/main" val="20088247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EE3FB-F27A-DDA8-B778-736C4AB3EEA0}"/>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BE28DDA-1DDC-819E-227B-74F77F4F0E83}"/>
              </a:ext>
            </a:extLst>
          </p:cNvPr>
          <p:cNvSpPr>
            <a:spLocks noGrp="1" noChangeArrowheads="1"/>
          </p:cNvSpPr>
          <p:nvPr>
            <p:ph type="title"/>
          </p:nvPr>
        </p:nvSpPr>
        <p:spPr>
          <a:xfrm>
            <a:off x="1079224" y="592001"/>
            <a:ext cx="9979840" cy="996950"/>
          </a:xfrm>
        </p:spPr>
        <p:txBody>
          <a:bodyPr>
            <a:normAutofit/>
          </a:bodyPr>
          <a:lstStyle/>
          <a:p>
            <a:pPr eaLnBrk="1" hangingPunct="1"/>
            <a:r>
              <a:rPr lang="nl-NL" dirty="0"/>
              <a:t>Wortelontwikkeling stimuleren</a:t>
            </a:r>
            <a:endParaRPr lang="nl-NL" altLang="nl-NL" b="1" dirty="0"/>
          </a:p>
        </p:txBody>
      </p:sp>
      <p:sp>
        <p:nvSpPr>
          <p:cNvPr id="7171" name="Tijdelijke aanduiding voor inhoud 2">
            <a:extLst>
              <a:ext uri="{FF2B5EF4-FFF2-40B4-BE49-F238E27FC236}">
                <a16:creationId xmlns:a16="http://schemas.microsoft.com/office/drawing/2014/main" id="{07A713C6-180E-BE8A-9501-9D4AD9FBEF45}"/>
              </a:ext>
            </a:extLst>
          </p:cNvPr>
          <p:cNvSpPr>
            <a:spLocks noGrp="1" noChangeArrowheads="1"/>
          </p:cNvSpPr>
          <p:nvPr>
            <p:ph idx="1"/>
          </p:nvPr>
        </p:nvSpPr>
        <p:spPr>
          <a:xfrm>
            <a:off x="1071520" y="1771170"/>
            <a:ext cx="7228014" cy="4738260"/>
          </a:xfrm>
        </p:spPr>
        <p:txBody>
          <a:bodyPr>
            <a:normAutofit fontScale="92500"/>
          </a:bodyPr>
          <a:lstStyle/>
          <a:p>
            <a:pPr indent="0">
              <a:buNone/>
            </a:pPr>
            <a:r>
              <a:rPr lang="nl-NL" dirty="0"/>
              <a:t>De groei van een plant bestaat uit</a:t>
            </a:r>
            <a:r>
              <a:rPr lang="nl-NL" b="1" dirty="0"/>
              <a:t> </a:t>
            </a:r>
            <a:r>
              <a:rPr lang="nl-NL" b="1" i="1" dirty="0">
                <a:solidFill>
                  <a:srgbClr val="0070C0"/>
                </a:solidFill>
              </a:rPr>
              <a:t>celdeling en   </a:t>
            </a:r>
            <a:r>
              <a:rPr lang="nl-NL" b="1" i="1" dirty="0" err="1">
                <a:solidFill>
                  <a:srgbClr val="0070C0"/>
                </a:solidFill>
              </a:rPr>
              <a:t>celstrekking</a:t>
            </a:r>
            <a:endParaRPr lang="nl-NL" b="1" i="1" dirty="0">
              <a:solidFill>
                <a:srgbClr val="0070C0"/>
              </a:solidFill>
            </a:endParaRPr>
          </a:p>
          <a:p>
            <a:pPr indent="0">
              <a:buNone/>
            </a:pPr>
            <a:br>
              <a:rPr lang="nl-NL" dirty="0"/>
            </a:br>
            <a:r>
              <a:rPr lang="nl-NL" dirty="0"/>
              <a:t>Bij de wortels betekent dat:</a:t>
            </a:r>
          </a:p>
          <a:p>
            <a:pPr indent="0">
              <a:buNone/>
            </a:pPr>
            <a:endParaRPr lang="nl-NL" dirty="0"/>
          </a:p>
          <a:p>
            <a:pPr marL="342900" indent="-342900"/>
            <a:r>
              <a:rPr lang="nl-NL" b="1" dirty="0">
                <a:solidFill>
                  <a:srgbClr val="0070C0"/>
                </a:solidFill>
              </a:rPr>
              <a:t>De worteltop (wortelmeristeem) </a:t>
            </a:r>
            <a:r>
              <a:rPr lang="nl-NL" dirty="0"/>
              <a:t>is het actieve groeigebied waar cellen zich snel delen.</a:t>
            </a:r>
          </a:p>
          <a:p>
            <a:pPr marL="342900" indent="-342900"/>
            <a:endParaRPr lang="nl-NL" dirty="0"/>
          </a:p>
          <a:p>
            <a:pPr marL="342900" indent="-342900"/>
            <a:r>
              <a:rPr lang="nl-NL" dirty="0"/>
              <a:t>Achter de delingszone liggen cellen die zich </a:t>
            </a:r>
            <a:r>
              <a:rPr lang="nl-NL" b="1" dirty="0">
                <a:solidFill>
                  <a:srgbClr val="0070C0"/>
                </a:solidFill>
              </a:rPr>
              <a:t>uittrekken (strekken)</a:t>
            </a:r>
            <a:r>
              <a:rPr lang="nl-NL" dirty="0">
                <a:solidFill>
                  <a:srgbClr val="0070C0"/>
                </a:solidFill>
              </a:rPr>
              <a:t>, </a:t>
            </a:r>
            <a:r>
              <a:rPr lang="nl-NL" dirty="0"/>
              <a:t>waardoor de wortel langer wordt.</a:t>
            </a:r>
          </a:p>
          <a:p>
            <a:pPr marL="342900" indent="-342900"/>
            <a:endParaRPr lang="nl-NL" dirty="0"/>
          </a:p>
          <a:p>
            <a:pPr marL="342900" indent="-342900"/>
            <a:r>
              <a:rPr lang="nl-NL" dirty="0"/>
              <a:t>Nog verder naar achteren vormen cellen </a:t>
            </a:r>
            <a:r>
              <a:rPr lang="nl-NL" b="1" dirty="0">
                <a:solidFill>
                  <a:srgbClr val="0070C0"/>
                </a:solidFill>
              </a:rPr>
              <a:t>zijwortels</a:t>
            </a:r>
            <a:r>
              <a:rPr lang="nl-NL" dirty="0"/>
              <a:t> en ontwikkelen ze </a:t>
            </a:r>
            <a:r>
              <a:rPr lang="nl-NL" b="1" dirty="0">
                <a:solidFill>
                  <a:srgbClr val="0070C0"/>
                </a:solidFill>
              </a:rPr>
              <a:t>wortelharen</a:t>
            </a:r>
            <a:r>
              <a:rPr lang="nl-NL" dirty="0"/>
              <a:t> om meer water en mineralen op te nemen.</a:t>
            </a:r>
          </a:p>
          <a:p>
            <a:pPr marL="342900" indent="-342900">
              <a:defRPr/>
            </a:pPr>
            <a:endParaRPr lang="nl-NL" dirty="0"/>
          </a:p>
          <a:p>
            <a:pPr marL="342900" indent="-342900">
              <a:defRPr/>
            </a:pPr>
            <a:endParaRPr lang="nl-NL" dirty="0"/>
          </a:p>
        </p:txBody>
      </p:sp>
      <p:pic>
        <p:nvPicPr>
          <p:cNvPr id="3" name="Afbeelding 2">
            <a:extLst>
              <a:ext uri="{FF2B5EF4-FFF2-40B4-BE49-F238E27FC236}">
                <a16:creationId xmlns:a16="http://schemas.microsoft.com/office/drawing/2014/main" id="{4BCF4A17-E57B-DA12-2321-06C012D7C221}"/>
              </a:ext>
            </a:extLst>
          </p:cNvPr>
          <p:cNvPicPr>
            <a:picLocks noChangeAspect="1"/>
          </p:cNvPicPr>
          <p:nvPr/>
        </p:nvPicPr>
        <p:blipFill>
          <a:blip r:embed="rId3"/>
          <a:stretch>
            <a:fillRect/>
          </a:stretch>
        </p:blipFill>
        <p:spPr>
          <a:xfrm>
            <a:off x="9422957" y="205033"/>
            <a:ext cx="2572433" cy="3132273"/>
          </a:xfrm>
          <a:prstGeom prst="rect">
            <a:avLst/>
          </a:prstGeom>
        </p:spPr>
      </p:pic>
      <p:pic>
        <p:nvPicPr>
          <p:cNvPr id="6" name="Afbeelding 5">
            <a:extLst>
              <a:ext uri="{FF2B5EF4-FFF2-40B4-BE49-F238E27FC236}">
                <a16:creationId xmlns:a16="http://schemas.microsoft.com/office/drawing/2014/main" id="{8B81377B-5F96-BA4D-5CF4-F97ECE43568B}"/>
              </a:ext>
            </a:extLst>
          </p:cNvPr>
          <p:cNvPicPr>
            <a:picLocks noChangeAspect="1"/>
          </p:cNvPicPr>
          <p:nvPr/>
        </p:nvPicPr>
        <p:blipFill>
          <a:blip r:embed="rId4"/>
          <a:stretch>
            <a:fillRect/>
          </a:stretch>
        </p:blipFill>
        <p:spPr>
          <a:xfrm>
            <a:off x="9061246" y="3261000"/>
            <a:ext cx="2934144" cy="3391967"/>
          </a:xfrm>
          <a:prstGeom prst="rect">
            <a:avLst/>
          </a:prstGeom>
        </p:spPr>
      </p:pic>
    </p:spTree>
    <p:extLst>
      <p:ext uri="{BB962C8B-B14F-4D97-AF65-F5344CB8AC3E}">
        <p14:creationId xmlns:p14="http://schemas.microsoft.com/office/powerpoint/2010/main" val="403177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000"/>
                                        <p:tgtEl>
                                          <p:spTgt spid="7171">
                                            <p:txEl>
                                              <p:pRg st="1" end="1"/>
                                            </p:txEl>
                                          </p:spTgt>
                                        </p:tgtEl>
                                      </p:cBhvr>
                                    </p:animEffect>
                                    <p:anim calcmode="lin" valueType="num">
                                      <p:cBhvr>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fade">
                                      <p:cBhvr>
                                        <p:cTn id="24" dur="1000"/>
                                        <p:tgtEl>
                                          <p:spTgt spid="7171">
                                            <p:txEl>
                                              <p:pRg st="3" end="3"/>
                                            </p:txEl>
                                          </p:spTgt>
                                        </p:tgtEl>
                                      </p:cBhvr>
                                    </p:animEffect>
                                    <p:anim calcmode="lin" valueType="num">
                                      <p:cBhvr>
                                        <p:cTn id="2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171">
                                            <p:txEl>
                                              <p:pRg st="5" end="5"/>
                                            </p:txEl>
                                          </p:spTgt>
                                        </p:tgtEl>
                                        <p:attrNameLst>
                                          <p:attrName>style.visibility</p:attrName>
                                        </p:attrNameLst>
                                      </p:cBhvr>
                                      <p:to>
                                        <p:strVal val="visible"/>
                                      </p:to>
                                    </p:set>
                                    <p:animEffect transition="in" filter="fade">
                                      <p:cBhvr>
                                        <p:cTn id="36" dur="1000"/>
                                        <p:tgtEl>
                                          <p:spTgt spid="7171">
                                            <p:txEl>
                                              <p:pRg st="5" end="5"/>
                                            </p:txEl>
                                          </p:spTgt>
                                        </p:tgtEl>
                                      </p:cBhvr>
                                    </p:animEffect>
                                    <p:anim calcmode="lin" valueType="num">
                                      <p:cBhvr>
                                        <p:cTn id="37"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Effect transition="in" filter="fade">
                                      <p:cBhvr>
                                        <p:cTn id="43" dur="1000"/>
                                        <p:tgtEl>
                                          <p:spTgt spid="7171">
                                            <p:txEl>
                                              <p:pRg st="7" end="7"/>
                                            </p:txEl>
                                          </p:spTgt>
                                        </p:tgtEl>
                                      </p:cBhvr>
                                    </p:animEffect>
                                    <p:anim calcmode="lin" valueType="num">
                                      <p:cBhvr>
                                        <p:cTn id="44"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543724" y="592001"/>
            <a:ext cx="9979840" cy="996950"/>
          </a:xfrm>
        </p:spPr>
        <p:txBody>
          <a:bodyPr>
            <a:normAutofit/>
          </a:bodyPr>
          <a:lstStyle/>
          <a:p>
            <a:pPr eaLnBrk="1" hangingPunct="1"/>
            <a:r>
              <a:rPr lang="nl-NL" dirty="0"/>
              <a:t>wortelontwikkeling stimuleren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207034" y="1910876"/>
            <a:ext cx="8100204" cy="4738260"/>
          </a:xfrm>
        </p:spPr>
        <p:txBody>
          <a:bodyPr>
            <a:normAutofit/>
          </a:bodyPr>
          <a:lstStyle/>
          <a:p>
            <a:pPr indent="0">
              <a:buNone/>
              <a:defRPr/>
            </a:pPr>
            <a:r>
              <a:rPr lang="nl-NL" b="1" i="1" dirty="0">
                <a:solidFill>
                  <a:srgbClr val="0070C0"/>
                </a:solidFill>
              </a:rPr>
              <a:t>Auxine</a:t>
            </a:r>
            <a:endParaRPr lang="nl-NL" dirty="0"/>
          </a:p>
          <a:p>
            <a:pPr indent="0">
              <a:buNone/>
              <a:defRPr/>
            </a:pPr>
            <a:endParaRPr lang="nl-NL" dirty="0"/>
          </a:p>
          <a:p>
            <a:pPr marL="342900" indent="-342900">
              <a:defRPr/>
            </a:pPr>
            <a:r>
              <a:rPr lang="nl-NL" dirty="0"/>
              <a:t>Stimuleert </a:t>
            </a:r>
            <a:r>
              <a:rPr lang="nl-NL" dirty="0" err="1"/>
              <a:t>celstrekking</a:t>
            </a:r>
            <a:r>
              <a:rPr lang="nl-NL" dirty="0"/>
              <a:t> en vorming van zijwortels.</a:t>
            </a:r>
          </a:p>
          <a:p>
            <a:pPr marL="342900" indent="-342900">
              <a:defRPr/>
            </a:pPr>
            <a:r>
              <a:rPr lang="nl-NL" dirty="0"/>
              <a:t>Wordt vooral in jonge scheuttoppen gemaakt en transporteert naar beneden richting de wortels.</a:t>
            </a:r>
          </a:p>
          <a:p>
            <a:pPr marL="342900" indent="-342900">
              <a:defRPr/>
            </a:pPr>
            <a:r>
              <a:rPr lang="nl-NL" dirty="0"/>
              <a:t>Een lage concentratie bevordert wortelgroei, maar een te hoge concentratie kan de groei juist remmen.</a:t>
            </a:r>
          </a:p>
          <a:p>
            <a:pPr marL="342900" indent="-342900">
              <a:defRPr/>
            </a:pPr>
            <a:r>
              <a:rPr lang="nl-NL" dirty="0"/>
              <a:t>In de teelt wordt auxine vaak toegepast bij stekken (zoals </a:t>
            </a:r>
            <a:r>
              <a:rPr lang="nl-NL" dirty="0" err="1"/>
              <a:t>indolazijnzuur</a:t>
            </a:r>
            <a:r>
              <a:rPr lang="nl-NL" dirty="0"/>
              <a:t> of IBA) om wortelvorming te stimuleren.</a:t>
            </a:r>
          </a:p>
          <a:p>
            <a:pPr indent="0">
              <a:buNone/>
              <a:defRPr/>
            </a:pPr>
            <a:endParaRPr lang="nl-NL" dirty="0"/>
          </a:p>
        </p:txBody>
      </p:sp>
      <p:pic>
        <p:nvPicPr>
          <p:cNvPr id="3" name="Afbeelding 2">
            <a:extLst>
              <a:ext uri="{FF2B5EF4-FFF2-40B4-BE49-F238E27FC236}">
                <a16:creationId xmlns:a16="http://schemas.microsoft.com/office/drawing/2014/main" id="{F4597CA0-EC83-9413-9AD7-EEA448F0BBFD}"/>
              </a:ext>
            </a:extLst>
          </p:cNvPr>
          <p:cNvPicPr>
            <a:picLocks noChangeAspect="1"/>
          </p:cNvPicPr>
          <p:nvPr/>
        </p:nvPicPr>
        <p:blipFill>
          <a:blip r:embed="rId3"/>
          <a:stretch>
            <a:fillRect/>
          </a:stretch>
        </p:blipFill>
        <p:spPr>
          <a:xfrm>
            <a:off x="9073663" y="205033"/>
            <a:ext cx="2921728" cy="6565044"/>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fade">
                                      <p:cBhvr>
                                        <p:cTn id="19" dur="1000"/>
                                        <p:tgtEl>
                                          <p:spTgt spid="7171">
                                            <p:txEl>
                                              <p:pRg st="3" end="3"/>
                                            </p:txEl>
                                          </p:spTgt>
                                        </p:tgtEl>
                                      </p:cBhvr>
                                    </p:animEffect>
                                    <p:anim calcmode="lin" valueType="num">
                                      <p:cBhvr>
                                        <p:cTn id="20"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Effect transition="in" filter="fade">
                                      <p:cBhvr>
                                        <p:cTn id="26" dur="1000"/>
                                        <p:tgtEl>
                                          <p:spTgt spid="7171">
                                            <p:txEl>
                                              <p:pRg st="4" end="4"/>
                                            </p:txEl>
                                          </p:spTgt>
                                        </p:tgtEl>
                                      </p:cBhvr>
                                    </p:animEffect>
                                    <p:anim calcmode="lin" valueType="num">
                                      <p:cBhvr>
                                        <p:cTn id="27"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1">
                                            <p:txEl>
                                              <p:pRg st="5" end="5"/>
                                            </p:txEl>
                                          </p:spTgt>
                                        </p:tgtEl>
                                        <p:attrNameLst>
                                          <p:attrName>style.visibility</p:attrName>
                                        </p:attrNameLst>
                                      </p:cBhvr>
                                      <p:to>
                                        <p:strVal val="visible"/>
                                      </p:to>
                                    </p:set>
                                    <p:animEffect transition="in" filter="fade">
                                      <p:cBhvr>
                                        <p:cTn id="33" dur="1000"/>
                                        <p:tgtEl>
                                          <p:spTgt spid="7171">
                                            <p:txEl>
                                              <p:pRg st="5" end="5"/>
                                            </p:txEl>
                                          </p:spTgt>
                                        </p:tgtEl>
                                      </p:cBhvr>
                                    </p:animEffect>
                                    <p:anim calcmode="lin" valueType="num">
                                      <p:cBhvr>
                                        <p:cTn id="34"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9E84C-CA2E-01AB-24B2-8AF117A88E3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B9EBCE6F-5107-E36A-5220-9D2F9250AF09}"/>
              </a:ext>
            </a:extLst>
          </p:cNvPr>
          <p:cNvSpPr>
            <a:spLocks noGrp="1" noChangeArrowheads="1"/>
          </p:cNvSpPr>
          <p:nvPr>
            <p:ph type="title"/>
          </p:nvPr>
        </p:nvSpPr>
        <p:spPr>
          <a:xfrm>
            <a:off x="543724" y="592001"/>
            <a:ext cx="9979840" cy="996950"/>
          </a:xfrm>
        </p:spPr>
        <p:txBody>
          <a:bodyPr>
            <a:normAutofit/>
          </a:bodyPr>
          <a:lstStyle/>
          <a:p>
            <a:pPr eaLnBrk="1" hangingPunct="1"/>
            <a:r>
              <a:rPr lang="nl-NL" dirty="0"/>
              <a:t>wortelontwikkeling stimuleren</a:t>
            </a:r>
            <a:endParaRPr lang="nl-NL" altLang="nl-NL" b="1" dirty="0"/>
          </a:p>
        </p:txBody>
      </p:sp>
      <p:sp>
        <p:nvSpPr>
          <p:cNvPr id="7171" name="Tijdelijke aanduiding voor inhoud 2">
            <a:extLst>
              <a:ext uri="{FF2B5EF4-FFF2-40B4-BE49-F238E27FC236}">
                <a16:creationId xmlns:a16="http://schemas.microsoft.com/office/drawing/2014/main" id="{EE4BDE77-518B-28E3-D0A3-C9D15C304644}"/>
              </a:ext>
            </a:extLst>
          </p:cNvPr>
          <p:cNvSpPr>
            <a:spLocks noGrp="1" noChangeArrowheads="1"/>
          </p:cNvSpPr>
          <p:nvPr>
            <p:ph idx="1"/>
          </p:nvPr>
        </p:nvSpPr>
        <p:spPr>
          <a:xfrm>
            <a:off x="543724" y="1910876"/>
            <a:ext cx="7763514" cy="4738260"/>
          </a:xfrm>
        </p:spPr>
        <p:txBody>
          <a:bodyPr>
            <a:normAutofit/>
          </a:bodyPr>
          <a:lstStyle/>
          <a:p>
            <a:pPr indent="0">
              <a:buNone/>
              <a:defRPr/>
            </a:pPr>
            <a:r>
              <a:rPr lang="nl-NL" b="1" i="1" dirty="0">
                <a:solidFill>
                  <a:srgbClr val="0070C0"/>
                </a:solidFill>
              </a:rPr>
              <a:t>Cytokininen</a:t>
            </a:r>
            <a:r>
              <a:rPr lang="nl-NL" b="1" dirty="0">
                <a:solidFill>
                  <a:srgbClr val="0070C0"/>
                </a:solidFill>
              </a:rPr>
              <a:t> </a:t>
            </a:r>
          </a:p>
          <a:p>
            <a:pPr indent="0">
              <a:buNone/>
              <a:defRPr/>
            </a:pPr>
            <a:endParaRPr lang="nl-NL" b="1" dirty="0">
              <a:solidFill>
                <a:srgbClr val="0070C0"/>
              </a:solidFill>
            </a:endParaRPr>
          </a:p>
          <a:p>
            <a:pPr marL="342900" indent="-342900">
              <a:defRPr/>
            </a:pPr>
            <a:r>
              <a:rPr lang="nl-NL" dirty="0"/>
              <a:t>Worden vooral in de wortel gemaakt en gaan omhoog naar de scheut.</a:t>
            </a:r>
          </a:p>
          <a:p>
            <a:pPr marL="342900" indent="-342900">
              <a:defRPr/>
            </a:pPr>
            <a:r>
              <a:rPr lang="nl-NL" dirty="0"/>
              <a:t>Ze stimuleren celdeling in scheuten, maar remmen wortelgroei als de verhouding met auxine te hoog is.</a:t>
            </a:r>
          </a:p>
          <a:p>
            <a:pPr marL="342900" indent="-342900">
              <a:defRPr/>
            </a:pPr>
            <a:r>
              <a:rPr lang="nl-NL" dirty="0"/>
              <a:t>De balans tussen auxine en </a:t>
            </a:r>
            <a:r>
              <a:rPr lang="nl-NL" dirty="0" err="1"/>
              <a:t>cytokininen</a:t>
            </a:r>
            <a:r>
              <a:rPr lang="nl-NL" dirty="0"/>
              <a:t> bepaalt dus of een plant vooral wortels of scheuten aanmaakt..</a:t>
            </a:r>
          </a:p>
        </p:txBody>
      </p:sp>
      <p:pic>
        <p:nvPicPr>
          <p:cNvPr id="2" name="Tijdelijke aanduiding voor inhoud 4">
            <a:extLst>
              <a:ext uri="{FF2B5EF4-FFF2-40B4-BE49-F238E27FC236}">
                <a16:creationId xmlns:a16="http://schemas.microsoft.com/office/drawing/2014/main" id="{D55F191A-019B-99FF-18D0-151EAB5B2CB5}"/>
              </a:ext>
            </a:extLst>
          </p:cNvPr>
          <p:cNvPicPr>
            <a:picLocks noChangeAspect="1"/>
          </p:cNvPicPr>
          <p:nvPr/>
        </p:nvPicPr>
        <p:blipFill>
          <a:blip r:embed="rId3"/>
          <a:stretch>
            <a:fillRect/>
          </a:stretch>
        </p:blipFill>
        <p:spPr>
          <a:xfrm>
            <a:off x="8651631" y="75177"/>
            <a:ext cx="3431463" cy="6444357"/>
          </a:xfrm>
          <a:prstGeom prst="rect">
            <a:avLst/>
          </a:prstGeom>
        </p:spPr>
      </p:pic>
    </p:spTree>
    <p:extLst>
      <p:ext uri="{BB962C8B-B14F-4D97-AF65-F5344CB8AC3E}">
        <p14:creationId xmlns:p14="http://schemas.microsoft.com/office/powerpoint/2010/main" val="25637527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45087-698D-42B3-9703-B83F50AE3BA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961DFA7-8176-A5BE-8BE8-AF27CFD600C1}"/>
              </a:ext>
            </a:extLst>
          </p:cNvPr>
          <p:cNvSpPr>
            <a:spLocks noGrp="1" noChangeArrowheads="1"/>
          </p:cNvSpPr>
          <p:nvPr>
            <p:ph type="title"/>
          </p:nvPr>
        </p:nvSpPr>
        <p:spPr>
          <a:xfrm>
            <a:off x="543724" y="592001"/>
            <a:ext cx="9979840" cy="996950"/>
          </a:xfrm>
        </p:spPr>
        <p:txBody>
          <a:bodyPr>
            <a:normAutofit/>
          </a:bodyPr>
          <a:lstStyle/>
          <a:p>
            <a:pPr eaLnBrk="1" hangingPunct="1"/>
            <a:r>
              <a:rPr lang="nl-NL" dirty="0"/>
              <a:t>wortelontwikkeling stimuleren</a:t>
            </a:r>
            <a:endParaRPr lang="nl-NL" altLang="nl-NL" b="1" dirty="0"/>
          </a:p>
        </p:txBody>
      </p:sp>
      <p:sp>
        <p:nvSpPr>
          <p:cNvPr id="7171" name="Tijdelijke aanduiding voor inhoud 2">
            <a:extLst>
              <a:ext uri="{FF2B5EF4-FFF2-40B4-BE49-F238E27FC236}">
                <a16:creationId xmlns:a16="http://schemas.microsoft.com/office/drawing/2014/main" id="{34757F16-5ADD-E200-2F0C-75491796A7B6}"/>
              </a:ext>
            </a:extLst>
          </p:cNvPr>
          <p:cNvSpPr>
            <a:spLocks noGrp="1" noChangeArrowheads="1"/>
          </p:cNvSpPr>
          <p:nvPr>
            <p:ph idx="1"/>
          </p:nvPr>
        </p:nvSpPr>
        <p:spPr>
          <a:xfrm>
            <a:off x="543724" y="1910876"/>
            <a:ext cx="7763514" cy="4738260"/>
          </a:xfrm>
        </p:spPr>
        <p:txBody>
          <a:bodyPr>
            <a:normAutofit/>
          </a:bodyPr>
          <a:lstStyle/>
          <a:p>
            <a:pPr indent="0">
              <a:buNone/>
              <a:defRPr/>
            </a:pPr>
            <a:r>
              <a:rPr lang="nl-NL" b="1" i="1" dirty="0">
                <a:solidFill>
                  <a:srgbClr val="0070C0"/>
                </a:solidFill>
              </a:rPr>
              <a:t>Gibberellinen</a:t>
            </a:r>
          </a:p>
          <a:p>
            <a:pPr indent="0">
              <a:buNone/>
              <a:defRPr/>
            </a:pPr>
            <a:endParaRPr lang="nl-NL" b="1" i="1" dirty="0">
              <a:solidFill>
                <a:srgbClr val="0070C0"/>
              </a:solidFill>
            </a:endParaRPr>
          </a:p>
          <a:p>
            <a:pPr marL="342900" indent="-342900">
              <a:defRPr/>
            </a:pPr>
            <a:r>
              <a:rPr lang="nl-NL" dirty="0">
                <a:solidFill>
                  <a:schemeClr val="tx1"/>
                </a:solidFill>
              </a:rPr>
              <a:t>Bevorderen </a:t>
            </a:r>
            <a:r>
              <a:rPr lang="nl-NL" dirty="0" err="1">
                <a:solidFill>
                  <a:schemeClr val="tx1"/>
                </a:solidFill>
              </a:rPr>
              <a:t>celstrekking</a:t>
            </a:r>
            <a:r>
              <a:rPr lang="nl-NL" dirty="0">
                <a:solidFill>
                  <a:schemeClr val="tx1"/>
                </a:solidFill>
              </a:rPr>
              <a:t>, vooral in de stengel, maar kunnen ook invloed hebben op wortelgroei.</a:t>
            </a:r>
          </a:p>
          <a:p>
            <a:pPr marL="342900" indent="-342900">
              <a:defRPr/>
            </a:pPr>
            <a:r>
              <a:rPr lang="nl-NL" dirty="0">
                <a:solidFill>
                  <a:schemeClr val="tx1"/>
                </a:solidFill>
              </a:rPr>
              <a:t>Over het algemeen hebben gibberellinen een beperkt effect op wortelontwikkeling, maar ze kunnen de groei stimuleren bij jonge zaailingen.</a:t>
            </a:r>
          </a:p>
        </p:txBody>
      </p:sp>
      <p:pic>
        <p:nvPicPr>
          <p:cNvPr id="2" name="Afbeelding 1">
            <a:extLst>
              <a:ext uri="{FF2B5EF4-FFF2-40B4-BE49-F238E27FC236}">
                <a16:creationId xmlns:a16="http://schemas.microsoft.com/office/drawing/2014/main" id="{B5B633CA-CF32-C58B-1663-4E5A2AF071B7}"/>
              </a:ext>
            </a:extLst>
          </p:cNvPr>
          <p:cNvPicPr>
            <a:picLocks noChangeAspect="1"/>
          </p:cNvPicPr>
          <p:nvPr/>
        </p:nvPicPr>
        <p:blipFill>
          <a:blip r:embed="rId3"/>
          <a:stretch>
            <a:fillRect/>
          </a:stretch>
        </p:blipFill>
        <p:spPr>
          <a:xfrm>
            <a:off x="9020941" y="487921"/>
            <a:ext cx="2627335" cy="5873968"/>
          </a:xfrm>
          <a:prstGeom prst="rect">
            <a:avLst/>
          </a:prstGeom>
        </p:spPr>
      </p:pic>
    </p:spTree>
    <p:extLst>
      <p:ext uri="{BB962C8B-B14F-4D97-AF65-F5344CB8AC3E}">
        <p14:creationId xmlns:p14="http://schemas.microsoft.com/office/powerpoint/2010/main" val="3607237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C32E4-32BB-D1F8-B9D5-8E15654EED6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3A6F242-6C98-FEAE-DC2C-9DC97AE9F360}"/>
              </a:ext>
            </a:extLst>
          </p:cNvPr>
          <p:cNvSpPr>
            <a:spLocks noGrp="1" noChangeArrowheads="1"/>
          </p:cNvSpPr>
          <p:nvPr>
            <p:ph type="title"/>
          </p:nvPr>
        </p:nvSpPr>
        <p:spPr>
          <a:xfrm>
            <a:off x="543724" y="592001"/>
            <a:ext cx="9979840" cy="996950"/>
          </a:xfrm>
        </p:spPr>
        <p:txBody>
          <a:bodyPr>
            <a:normAutofit/>
          </a:bodyPr>
          <a:lstStyle/>
          <a:p>
            <a:pPr eaLnBrk="1" hangingPunct="1"/>
            <a:r>
              <a:rPr lang="nl-NL" dirty="0"/>
              <a:t>wortelontwikkeling stimuleren</a:t>
            </a:r>
            <a:endParaRPr lang="nl-NL" altLang="nl-NL" b="1" dirty="0"/>
          </a:p>
        </p:txBody>
      </p:sp>
      <p:sp>
        <p:nvSpPr>
          <p:cNvPr id="7171" name="Tijdelijke aanduiding voor inhoud 2">
            <a:extLst>
              <a:ext uri="{FF2B5EF4-FFF2-40B4-BE49-F238E27FC236}">
                <a16:creationId xmlns:a16="http://schemas.microsoft.com/office/drawing/2014/main" id="{9A87E3E3-5FDB-3563-9C45-71A7A9136535}"/>
              </a:ext>
            </a:extLst>
          </p:cNvPr>
          <p:cNvSpPr>
            <a:spLocks noGrp="1" noChangeArrowheads="1"/>
          </p:cNvSpPr>
          <p:nvPr>
            <p:ph idx="1"/>
          </p:nvPr>
        </p:nvSpPr>
        <p:spPr>
          <a:xfrm>
            <a:off x="543724" y="1910876"/>
            <a:ext cx="7763514" cy="4738260"/>
          </a:xfrm>
        </p:spPr>
        <p:txBody>
          <a:bodyPr>
            <a:normAutofit/>
          </a:bodyPr>
          <a:lstStyle/>
          <a:p>
            <a:pPr indent="0">
              <a:buNone/>
              <a:defRPr/>
            </a:pPr>
            <a:r>
              <a:rPr lang="nl-NL" b="1" i="1" dirty="0">
                <a:solidFill>
                  <a:srgbClr val="0070C0"/>
                </a:solidFill>
              </a:rPr>
              <a:t>Abscisinezuur (ABA)</a:t>
            </a:r>
          </a:p>
          <a:p>
            <a:pPr indent="0">
              <a:buNone/>
              <a:defRPr/>
            </a:pPr>
            <a:endParaRPr lang="nl-NL" b="1" i="1" dirty="0">
              <a:solidFill>
                <a:srgbClr val="0070C0"/>
              </a:solidFill>
            </a:endParaRPr>
          </a:p>
          <a:p>
            <a:pPr marL="342900" indent="-342900"/>
            <a:r>
              <a:rPr lang="nl-NL" dirty="0"/>
              <a:t>Speelt een rol bij </a:t>
            </a:r>
            <a:r>
              <a:rPr lang="nl-NL" b="1" dirty="0"/>
              <a:t>stressreacties</a:t>
            </a:r>
            <a:r>
              <a:rPr lang="nl-NL" dirty="0"/>
              <a:t>, zoals droogte.</a:t>
            </a:r>
          </a:p>
          <a:p>
            <a:pPr marL="342900" indent="-342900"/>
            <a:r>
              <a:rPr lang="nl-NL" dirty="0"/>
              <a:t>Zorgt ervoor dat wortels dieper gaan groeien en bevordert wortelversterking bij watertekort.</a:t>
            </a:r>
          </a:p>
          <a:p>
            <a:pPr marL="342900" indent="-342900"/>
            <a:r>
              <a:rPr lang="nl-NL" dirty="0"/>
              <a:t>Remt groei tijdelijk om energie te sparen.</a:t>
            </a:r>
          </a:p>
          <a:p>
            <a:pPr marL="342900" indent="-342900">
              <a:defRPr/>
            </a:pPr>
            <a:endParaRPr lang="nl-NL" dirty="0">
              <a:solidFill>
                <a:schemeClr val="tx1"/>
              </a:solidFill>
            </a:endParaRPr>
          </a:p>
        </p:txBody>
      </p:sp>
      <p:pic>
        <p:nvPicPr>
          <p:cNvPr id="2" name="Afbeelding 1">
            <a:extLst>
              <a:ext uri="{FF2B5EF4-FFF2-40B4-BE49-F238E27FC236}">
                <a16:creationId xmlns:a16="http://schemas.microsoft.com/office/drawing/2014/main" id="{E437AEEA-E557-5E67-A0C5-E02925596565}"/>
              </a:ext>
            </a:extLst>
          </p:cNvPr>
          <p:cNvPicPr>
            <a:picLocks noChangeAspect="1"/>
          </p:cNvPicPr>
          <p:nvPr/>
        </p:nvPicPr>
        <p:blipFill>
          <a:blip r:embed="rId3"/>
          <a:stretch>
            <a:fillRect/>
          </a:stretch>
        </p:blipFill>
        <p:spPr>
          <a:xfrm>
            <a:off x="9509626" y="446314"/>
            <a:ext cx="2138650" cy="2684273"/>
          </a:xfrm>
          <a:prstGeom prst="rect">
            <a:avLst/>
          </a:prstGeom>
        </p:spPr>
      </p:pic>
    </p:spTree>
    <p:extLst>
      <p:ext uri="{BB962C8B-B14F-4D97-AF65-F5344CB8AC3E}">
        <p14:creationId xmlns:p14="http://schemas.microsoft.com/office/powerpoint/2010/main" val="31112229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F4761-508D-D9B0-68F2-2F4F1475A856}"/>
              </a:ext>
            </a:extLst>
          </p:cNvPr>
          <p:cNvSpPr>
            <a:spLocks noGrp="1"/>
          </p:cNvSpPr>
          <p:nvPr>
            <p:ph type="title"/>
          </p:nvPr>
        </p:nvSpPr>
        <p:spPr/>
        <p:txBody>
          <a:bodyPr>
            <a:normAutofit fontScale="90000"/>
          </a:bodyPr>
          <a:lstStyle/>
          <a:p>
            <a:r>
              <a:rPr lang="nl-NL" dirty="0"/>
              <a:t>Bloei en vruchtzetting beïnvloeden</a:t>
            </a:r>
          </a:p>
        </p:txBody>
      </p:sp>
      <p:sp>
        <p:nvSpPr>
          <p:cNvPr id="3" name="Tijdelijke aanduiding voor inhoud 2">
            <a:extLst>
              <a:ext uri="{FF2B5EF4-FFF2-40B4-BE49-F238E27FC236}">
                <a16:creationId xmlns:a16="http://schemas.microsoft.com/office/drawing/2014/main" id="{57F5BB12-89CC-5301-C62C-9A58E75B7E32}"/>
              </a:ext>
            </a:extLst>
          </p:cNvPr>
          <p:cNvSpPr>
            <a:spLocks noGrp="1"/>
          </p:cNvSpPr>
          <p:nvPr>
            <p:ph idx="1"/>
          </p:nvPr>
        </p:nvSpPr>
        <p:spPr>
          <a:xfrm>
            <a:off x="878808" y="1587260"/>
            <a:ext cx="7740000" cy="4336802"/>
          </a:xfrm>
        </p:spPr>
        <p:txBody>
          <a:bodyPr>
            <a:normAutofit/>
          </a:bodyPr>
          <a:lstStyle/>
          <a:p>
            <a:pPr indent="0">
              <a:buNone/>
            </a:pPr>
            <a:r>
              <a:rPr lang="nl-NL" dirty="0">
                <a:solidFill>
                  <a:schemeClr val="tx1"/>
                </a:solidFill>
              </a:rPr>
              <a:t>Bloei is het moment waarop een plant overgaat van </a:t>
            </a:r>
            <a:r>
              <a:rPr lang="nl-NL" b="1" dirty="0">
                <a:solidFill>
                  <a:schemeClr val="tx1"/>
                </a:solidFill>
              </a:rPr>
              <a:t>groeifase</a:t>
            </a:r>
            <a:r>
              <a:rPr lang="nl-NL" dirty="0">
                <a:solidFill>
                  <a:schemeClr val="tx1"/>
                </a:solidFill>
              </a:rPr>
              <a:t> naar </a:t>
            </a:r>
            <a:r>
              <a:rPr lang="nl-NL" b="1" dirty="0">
                <a:solidFill>
                  <a:schemeClr val="tx1"/>
                </a:solidFill>
              </a:rPr>
              <a:t>voortplantingsfase</a:t>
            </a:r>
            <a:r>
              <a:rPr lang="nl-NL" dirty="0">
                <a:solidFill>
                  <a:schemeClr val="tx1"/>
                </a:solidFill>
              </a:rPr>
              <a:t>.</a:t>
            </a:r>
          </a:p>
          <a:p>
            <a:pPr indent="0">
              <a:buNone/>
            </a:pPr>
            <a:r>
              <a:rPr lang="nl-NL" dirty="0">
                <a:solidFill>
                  <a:schemeClr val="tx1"/>
                </a:solidFill>
              </a:rPr>
              <a:t>De plant maakt bloemknoppen in plaats van nieuwe bladeren of stengels.</a:t>
            </a:r>
            <a:br>
              <a:rPr lang="nl-NL" dirty="0">
                <a:solidFill>
                  <a:schemeClr val="tx1"/>
                </a:solidFill>
              </a:rPr>
            </a:br>
            <a:r>
              <a:rPr lang="nl-NL" dirty="0">
                <a:solidFill>
                  <a:schemeClr val="tx1"/>
                </a:solidFill>
              </a:rPr>
              <a:t>Dit proces wordt beïnvloed door:</a:t>
            </a:r>
          </a:p>
          <a:p>
            <a:pPr indent="0">
              <a:buNone/>
            </a:pPr>
            <a:endParaRPr lang="nl-NL" dirty="0">
              <a:solidFill>
                <a:schemeClr val="tx1"/>
              </a:solidFill>
            </a:endParaRPr>
          </a:p>
          <a:p>
            <a:pPr marL="342900" indent="-342900"/>
            <a:r>
              <a:rPr lang="nl-NL" dirty="0">
                <a:solidFill>
                  <a:schemeClr val="tx1"/>
                </a:solidFill>
              </a:rPr>
              <a:t>Licht (daglengte en lichtkleur)</a:t>
            </a:r>
          </a:p>
          <a:p>
            <a:pPr marL="342900" indent="-342900"/>
            <a:r>
              <a:rPr lang="nl-NL" dirty="0">
                <a:solidFill>
                  <a:schemeClr val="tx1"/>
                </a:solidFill>
              </a:rPr>
              <a:t>Temperatuur (</a:t>
            </a:r>
            <a:r>
              <a:rPr lang="nl-NL" dirty="0" err="1">
                <a:solidFill>
                  <a:schemeClr val="tx1"/>
                </a:solidFill>
              </a:rPr>
              <a:t>koudeprikkel</a:t>
            </a:r>
            <a:r>
              <a:rPr lang="nl-NL" dirty="0">
                <a:solidFill>
                  <a:schemeClr val="tx1"/>
                </a:solidFill>
              </a:rPr>
              <a:t> of warmte)</a:t>
            </a:r>
          </a:p>
          <a:p>
            <a:pPr marL="342900" indent="-342900"/>
            <a:r>
              <a:rPr lang="nl-NL" dirty="0">
                <a:solidFill>
                  <a:schemeClr val="tx1"/>
                </a:solidFill>
              </a:rPr>
              <a:t>Plantenhormonen</a:t>
            </a:r>
            <a:r>
              <a:rPr lang="nl-NL" dirty="0"/>
              <a:t>.</a:t>
            </a:r>
          </a:p>
        </p:txBody>
      </p:sp>
      <p:pic>
        <p:nvPicPr>
          <p:cNvPr id="6" name="Afbeelding 5">
            <a:extLst>
              <a:ext uri="{FF2B5EF4-FFF2-40B4-BE49-F238E27FC236}">
                <a16:creationId xmlns:a16="http://schemas.microsoft.com/office/drawing/2014/main" id="{B4884178-B731-E22D-24E3-84C7CD8D0872}"/>
              </a:ext>
            </a:extLst>
          </p:cNvPr>
          <p:cNvPicPr>
            <a:picLocks noChangeAspect="1"/>
          </p:cNvPicPr>
          <p:nvPr/>
        </p:nvPicPr>
        <p:blipFill>
          <a:blip r:embed="rId2"/>
          <a:stretch>
            <a:fillRect/>
          </a:stretch>
        </p:blipFill>
        <p:spPr>
          <a:xfrm>
            <a:off x="9392851" y="1263609"/>
            <a:ext cx="2692538" cy="1587582"/>
          </a:xfrm>
          <a:prstGeom prst="rect">
            <a:avLst/>
          </a:prstGeom>
        </p:spPr>
      </p:pic>
      <p:pic>
        <p:nvPicPr>
          <p:cNvPr id="8" name="Afbeelding 7">
            <a:extLst>
              <a:ext uri="{FF2B5EF4-FFF2-40B4-BE49-F238E27FC236}">
                <a16:creationId xmlns:a16="http://schemas.microsoft.com/office/drawing/2014/main" id="{61A3EB06-CE2D-1B7E-1084-780E8F405678}"/>
              </a:ext>
            </a:extLst>
          </p:cNvPr>
          <p:cNvPicPr>
            <a:picLocks noChangeAspect="1"/>
          </p:cNvPicPr>
          <p:nvPr/>
        </p:nvPicPr>
        <p:blipFill>
          <a:blip r:embed="rId3"/>
          <a:stretch>
            <a:fillRect/>
          </a:stretch>
        </p:blipFill>
        <p:spPr>
          <a:xfrm>
            <a:off x="9530080" y="4069767"/>
            <a:ext cx="2555309" cy="1854295"/>
          </a:xfrm>
          <a:prstGeom prst="rect">
            <a:avLst/>
          </a:prstGeom>
        </p:spPr>
      </p:pic>
    </p:spTree>
    <p:extLst>
      <p:ext uri="{BB962C8B-B14F-4D97-AF65-F5344CB8AC3E}">
        <p14:creationId xmlns:p14="http://schemas.microsoft.com/office/powerpoint/2010/main" val="1302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3AB7-2D53-75B6-DE38-82347A2E98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793164-DF23-EEAD-CFC3-0AA7DD44CC57}"/>
              </a:ext>
            </a:extLst>
          </p:cNvPr>
          <p:cNvSpPr>
            <a:spLocks noGrp="1"/>
          </p:cNvSpPr>
          <p:nvPr>
            <p:ph type="title"/>
          </p:nvPr>
        </p:nvSpPr>
        <p:spPr/>
        <p:txBody>
          <a:bodyPr>
            <a:normAutofit fontScale="90000"/>
          </a:bodyPr>
          <a:lstStyle/>
          <a:p>
            <a:r>
              <a:rPr lang="nl-NL" dirty="0"/>
              <a:t>Bloei en vruchtzetting beïnvloeden</a:t>
            </a:r>
          </a:p>
        </p:txBody>
      </p:sp>
      <p:sp>
        <p:nvSpPr>
          <p:cNvPr id="3" name="Tijdelijke aanduiding voor inhoud 2">
            <a:extLst>
              <a:ext uri="{FF2B5EF4-FFF2-40B4-BE49-F238E27FC236}">
                <a16:creationId xmlns:a16="http://schemas.microsoft.com/office/drawing/2014/main" id="{09D779DB-6E31-798D-D92B-4662C02EFDC3}"/>
              </a:ext>
            </a:extLst>
          </p:cNvPr>
          <p:cNvSpPr>
            <a:spLocks noGrp="1"/>
          </p:cNvSpPr>
          <p:nvPr>
            <p:ph idx="1"/>
          </p:nvPr>
        </p:nvSpPr>
        <p:spPr>
          <a:xfrm>
            <a:off x="878808" y="1587260"/>
            <a:ext cx="7740000" cy="4336802"/>
          </a:xfrm>
        </p:spPr>
        <p:txBody>
          <a:bodyPr>
            <a:normAutofit lnSpcReduction="10000"/>
          </a:bodyPr>
          <a:lstStyle/>
          <a:p>
            <a:pPr indent="0">
              <a:buNone/>
            </a:pPr>
            <a:r>
              <a:rPr lang="nl-NL" b="1" i="1" dirty="0">
                <a:solidFill>
                  <a:srgbClr val="0070C0"/>
                </a:solidFill>
              </a:rPr>
              <a:t>Gibberelline</a:t>
            </a:r>
            <a:r>
              <a:rPr lang="nl-NL" dirty="0"/>
              <a:t> </a:t>
            </a:r>
          </a:p>
          <a:p>
            <a:pPr marL="342900" indent="-342900"/>
            <a:r>
              <a:rPr lang="nl-NL" dirty="0"/>
              <a:t>Bevorderen de bloemaanleg bij veel plantensoorten (zoals sla of aardbei).</a:t>
            </a:r>
          </a:p>
          <a:p>
            <a:pPr marL="342900" indent="-342900"/>
            <a:r>
              <a:rPr lang="nl-NL" dirty="0"/>
              <a:t>Kunnen een plant laten bloeien, ook als de daglengte nog niet ideaal is.</a:t>
            </a:r>
          </a:p>
          <a:p>
            <a:pPr marL="342900" indent="-342900"/>
            <a:r>
              <a:rPr lang="nl-NL" dirty="0"/>
              <a:t>Worden soms gebruikt in de tuinbouw om bloei te stimuleren bij planten die anders te lang vegetatief blijven. </a:t>
            </a:r>
          </a:p>
          <a:p>
            <a:pPr marL="342900" indent="-342900"/>
            <a:endParaRPr lang="nl-NL" dirty="0"/>
          </a:p>
          <a:p>
            <a:pPr indent="0">
              <a:buNone/>
            </a:pPr>
            <a:r>
              <a:rPr lang="nl-NL" b="1" dirty="0"/>
              <a:t>Voorbeeld</a:t>
            </a:r>
            <a:r>
              <a:rPr lang="nl-NL" dirty="0"/>
              <a:t>: </a:t>
            </a:r>
          </a:p>
          <a:p>
            <a:pPr indent="0">
              <a:buNone/>
            </a:pPr>
            <a:r>
              <a:rPr lang="nl-NL" dirty="0"/>
              <a:t>gibberellinen worden gebruikt bij aardbeien of druiven om een betere bloei en vruchtzetting te krijgen.</a:t>
            </a:r>
          </a:p>
        </p:txBody>
      </p:sp>
      <p:pic>
        <p:nvPicPr>
          <p:cNvPr id="6" name="Afbeelding 5">
            <a:extLst>
              <a:ext uri="{FF2B5EF4-FFF2-40B4-BE49-F238E27FC236}">
                <a16:creationId xmlns:a16="http://schemas.microsoft.com/office/drawing/2014/main" id="{EE59324A-4598-7F3B-2AC3-1421526F92D4}"/>
              </a:ext>
            </a:extLst>
          </p:cNvPr>
          <p:cNvPicPr>
            <a:picLocks noChangeAspect="1"/>
          </p:cNvPicPr>
          <p:nvPr/>
        </p:nvPicPr>
        <p:blipFill>
          <a:blip r:embed="rId2"/>
          <a:stretch>
            <a:fillRect/>
          </a:stretch>
        </p:blipFill>
        <p:spPr>
          <a:xfrm>
            <a:off x="9392851" y="1263609"/>
            <a:ext cx="2692538" cy="1587582"/>
          </a:xfrm>
          <a:prstGeom prst="rect">
            <a:avLst/>
          </a:prstGeom>
        </p:spPr>
      </p:pic>
      <p:pic>
        <p:nvPicPr>
          <p:cNvPr id="8" name="Afbeelding 7">
            <a:extLst>
              <a:ext uri="{FF2B5EF4-FFF2-40B4-BE49-F238E27FC236}">
                <a16:creationId xmlns:a16="http://schemas.microsoft.com/office/drawing/2014/main" id="{157D0429-DF60-C95D-D832-225666389CBD}"/>
              </a:ext>
            </a:extLst>
          </p:cNvPr>
          <p:cNvPicPr>
            <a:picLocks noChangeAspect="1"/>
          </p:cNvPicPr>
          <p:nvPr/>
        </p:nvPicPr>
        <p:blipFill>
          <a:blip r:embed="rId3"/>
          <a:stretch>
            <a:fillRect/>
          </a:stretch>
        </p:blipFill>
        <p:spPr>
          <a:xfrm>
            <a:off x="9530080" y="4069767"/>
            <a:ext cx="2555309" cy="1854295"/>
          </a:xfrm>
          <a:prstGeom prst="rect">
            <a:avLst/>
          </a:prstGeom>
        </p:spPr>
      </p:pic>
    </p:spTree>
    <p:extLst>
      <p:ext uri="{BB962C8B-B14F-4D97-AF65-F5344CB8AC3E}">
        <p14:creationId xmlns:p14="http://schemas.microsoft.com/office/powerpoint/2010/main" val="35726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3BFAA-C86C-3156-8272-5D674E1741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0119E2-F73D-3D9F-BC81-1B4B7FF7CFE0}"/>
              </a:ext>
            </a:extLst>
          </p:cNvPr>
          <p:cNvSpPr>
            <a:spLocks noGrp="1"/>
          </p:cNvSpPr>
          <p:nvPr>
            <p:ph type="title"/>
          </p:nvPr>
        </p:nvSpPr>
        <p:spPr/>
        <p:txBody>
          <a:bodyPr>
            <a:normAutofit fontScale="90000"/>
          </a:bodyPr>
          <a:lstStyle/>
          <a:p>
            <a:r>
              <a:rPr lang="nl-NL" dirty="0"/>
              <a:t>Bloei en vruchtzetting beïnvloeden</a:t>
            </a:r>
          </a:p>
        </p:txBody>
      </p:sp>
      <p:sp>
        <p:nvSpPr>
          <p:cNvPr id="3" name="Tijdelijke aanduiding voor inhoud 2">
            <a:extLst>
              <a:ext uri="{FF2B5EF4-FFF2-40B4-BE49-F238E27FC236}">
                <a16:creationId xmlns:a16="http://schemas.microsoft.com/office/drawing/2014/main" id="{94152F7E-2551-B239-E072-F2820C6C467A}"/>
              </a:ext>
            </a:extLst>
          </p:cNvPr>
          <p:cNvSpPr>
            <a:spLocks noGrp="1"/>
          </p:cNvSpPr>
          <p:nvPr>
            <p:ph idx="1"/>
          </p:nvPr>
        </p:nvSpPr>
        <p:spPr>
          <a:xfrm>
            <a:off x="878808" y="1587260"/>
            <a:ext cx="7740000" cy="4336802"/>
          </a:xfrm>
        </p:spPr>
        <p:txBody>
          <a:bodyPr>
            <a:normAutofit fontScale="92500" lnSpcReduction="20000"/>
          </a:bodyPr>
          <a:lstStyle/>
          <a:p>
            <a:pPr indent="0">
              <a:buNone/>
            </a:pPr>
            <a:r>
              <a:rPr lang="nl-NL" b="1" i="1" dirty="0">
                <a:solidFill>
                  <a:srgbClr val="0070C0"/>
                </a:solidFill>
              </a:rPr>
              <a:t>Cytokininen</a:t>
            </a:r>
          </a:p>
          <a:p>
            <a:pPr indent="0">
              <a:buNone/>
            </a:pPr>
            <a:endParaRPr lang="nl-NL" b="1" i="1" dirty="0">
              <a:solidFill>
                <a:srgbClr val="0070C0"/>
              </a:solidFill>
            </a:endParaRPr>
          </a:p>
          <a:p>
            <a:pPr marL="342900" indent="-342900"/>
            <a:r>
              <a:rPr lang="nl-NL" dirty="0">
                <a:solidFill>
                  <a:schemeClr val="tx1"/>
                </a:solidFill>
              </a:rPr>
              <a:t>Bevorderen celdeling en helpen bij de ontwikkeling van bloemknoppen.</a:t>
            </a:r>
          </a:p>
          <a:p>
            <a:pPr marL="342900" indent="-342900"/>
            <a:r>
              <a:rPr lang="nl-NL" dirty="0">
                <a:solidFill>
                  <a:schemeClr val="tx1"/>
                </a:solidFill>
              </a:rPr>
              <a:t>Worden ook gebruikt om bloemen langer vers te houden (bijvoorbeeld in snijbloemen).</a:t>
            </a:r>
          </a:p>
          <a:p>
            <a:pPr marL="342900" indent="-342900"/>
            <a:endParaRPr lang="nl-NL" dirty="0">
              <a:solidFill>
                <a:schemeClr val="tx1"/>
              </a:solidFill>
            </a:endParaRPr>
          </a:p>
          <a:p>
            <a:pPr indent="0">
              <a:buNone/>
            </a:pPr>
            <a:r>
              <a:rPr lang="nl-NL" dirty="0">
                <a:solidFill>
                  <a:schemeClr val="tx1"/>
                </a:solidFill>
              </a:rPr>
              <a:t> </a:t>
            </a:r>
            <a:r>
              <a:rPr lang="nl-NL" b="1" i="1" dirty="0">
                <a:solidFill>
                  <a:srgbClr val="0070C0"/>
                </a:solidFill>
              </a:rPr>
              <a:t>Auxine</a:t>
            </a:r>
          </a:p>
          <a:p>
            <a:pPr indent="0">
              <a:buNone/>
            </a:pPr>
            <a:endParaRPr lang="nl-NL" dirty="0">
              <a:solidFill>
                <a:schemeClr val="tx1"/>
              </a:solidFill>
            </a:endParaRPr>
          </a:p>
          <a:p>
            <a:pPr marL="342900" indent="-342900"/>
            <a:r>
              <a:rPr lang="nl-NL" dirty="0">
                <a:solidFill>
                  <a:schemeClr val="tx1"/>
                </a:solidFill>
              </a:rPr>
              <a:t>Speelt een rol in het onderdrukken van bloemval en bevordert vruchtgroei na bestuiving.</a:t>
            </a:r>
          </a:p>
          <a:p>
            <a:pPr marL="342900" indent="-342900"/>
            <a:r>
              <a:rPr lang="nl-NL" dirty="0">
                <a:solidFill>
                  <a:schemeClr val="tx1"/>
                </a:solidFill>
              </a:rPr>
              <a:t>In sommige teelten (zoals tomaat of paprika) worden synthetische </a:t>
            </a:r>
            <a:r>
              <a:rPr lang="nl-NL" dirty="0" err="1">
                <a:solidFill>
                  <a:schemeClr val="tx1"/>
                </a:solidFill>
              </a:rPr>
              <a:t>auxines</a:t>
            </a:r>
            <a:r>
              <a:rPr lang="nl-NL" dirty="0">
                <a:solidFill>
                  <a:schemeClr val="tx1"/>
                </a:solidFill>
              </a:rPr>
              <a:t> gebruikt om vruchtzetting zonder bestuiving op te wekken.</a:t>
            </a:r>
            <a:br>
              <a:rPr lang="nl-NL" dirty="0">
                <a:solidFill>
                  <a:schemeClr val="tx1"/>
                </a:solidFill>
              </a:rPr>
            </a:br>
            <a:br>
              <a:rPr lang="nl-NL" dirty="0">
                <a:solidFill>
                  <a:schemeClr val="tx1"/>
                </a:solidFill>
              </a:rPr>
            </a:br>
            <a:r>
              <a:rPr lang="nl-NL" dirty="0">
                <a:solidFill>
                  <a:schemeClr val="tx1"/>
                </a:solidFill>
              </a:rPr>
              <a:t>Zo ontstaan </a:t>
            </a:r>
            <a:r>
              <a:rPr lang="nl-NL" dirty="0" err="1">
                <a:solidFill>
                  <a:schemeClr val="tx1"/>
                </a:solidFill>
              </a:rPr>
              <a:t>zadenloze</a:t>
            </a:r>
            <a:r>
              <a:rPr lang="nl-NL" dirty="0">
                <a:solidFill>
                  <a:schemeClr val="tx1"/>
                </a:solidFill>
              </a:rPr>
              <a:t> vruchten.</a:t>
            </a:r>
          </a:p>
        </p:txBody>
      </p:sp>
      <p:pic>
        <p:nvPicPr>
          <p:cNvPr id="6" name="Afbeelding 5">
            <a:extLst>
              <a:ext uri="{FF2B5EF4-FFF2-40B4-BE49-F238E27FC236}">
                <a16:creationId xmlns:a16="http://schemas.microsoft.com/office/drawing/2014/main" id="{4FA5712B-8DEA-2FF6-550C-8A720033568B}"/>
              </a:ext>
            </a:extLst>
          </p:cNvPr>
          <p:cNvPicPr>
            <a:picLocks noChangeAspect="1"/>
          </p:cNvPicPr>
          <p:nvPr/>
        </p:nvPicPr>
        <p:blipFill>
          <a:blip r:embed="rId2"/>
          <a:stretch>
            <a:fillRect/>
          </a:stretch>
        </p:blipFill>
        <p:spPr>
          <a:xfrm>
            <a:off x="9392851" y="1263609"/>
            <a:ext cx="2692538" cy="1587582"/>
          </a:xfrm>
          <a:prstGeom prst="rect">
            <a:avLst/>
          </a:prstGeom>
        </p:spPr>
      </p:pic>
      <p:pic>
        <p:nvPicPr>
          <p:cNvPr id="8" name="Afbeelding 7">
            <a:extLst>
              <a:ext uri="{FF2B5EF4-FFF2-40B4-BE49-F238E27FC236}">
                <a16:creationId xmlns:a16="http://schemas.microsoft.com/office/drawing/2014/main" id="{EAE5FE23-288B-12DA-0F6A-A14564F4F72F}"/>
              </a:ext>
            </a:extLst>
          </p:cNvPr>
          <p:cNvPicPr>
            <a:picLocks noChangeAspect="1"/>
          </p:cNvPicPr>
          <p:nvPr/>
        </p:nvPicPr>
        <p:blipFill>
          <a:blip r:embed="rId3"/>
          <a:stretch>
            <a:fillRect/>
          </a:stretch>
        </p:blipFill>
        <p:spPr>
          <a:xfrm>
            <a:off x="9530080" y="4069767"/>
            <a:ext cx="2555309" cy="1854295"/>
          </a:xfrm>
          <a:prstGeom prst="rect">
            <a:avLst/>
          </a:prstGeom>
        </p:spPr>
      </p:pic>
    </p:spTree>
    <p:extLst>
      <p:ext uri="{BB962C8B-B14F-4D97-AF65-F5344CB8AC3E}">
        <p14:creationId xmlns:p14="http://schemas.microsoft.com/office/powerpoint/2010/main" val="19430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BE14-4996-8A1A-8FEE-CFD9651EE3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C6A41E-7760-10CB-7476-2611D7A6F1C7}"/>
              </a:ext>
            </a:extLst>
          </p:cNvPr>
          <p:cNvSpPr>
            <a:spLocks noGrp="1"/>
          </p:cNvSpPr>
          <p:nvPr>
            <p:ph type="title"/>
          </p:nvPr>
        </p:nvSpPr>
        <p:spPr/>
        <p:txBody>
          <a:bodyPr>
            <a:normAutofit fontScale="90000"/>
          </a:bodyPr>
          <a:lstStyle/>
          <a:p>
            <a:r>
              <a:rPr lang="nl-NL" dirty="0"/>
              <a:t>Bloei en vruchtzetting beïnvloeden</a:t>
            </a:r>
          </a:p>
        </p:txBody>
      </p:sp>
      <p:sp>
        <p:nvSpPr>
          <p:cNvPr id="3" name="Tijdelijke aanduiding voor inhoud 2">
            <a:extLst>
              <a:ext uri="{FF2B5EF4-FFF2-40B4-BE49-F238E27FC236}">
                <a16:creationId xmlns:a16="http://schemas.microsoft.com/office/drawing/2014/main" id="{1DA35F80-F11D-8177-D255-29A2207EBAA7}"/>
              </a:ext>
            </a:extLst>
          </p:cNvPr>
          <p:cNvSpPr>
            <a:spLocks noGrp="1"/>
          </p:cNvSpPr>
          <p:nvPr>
            <p:ph idx="1"/>
          </p:nvPr>
        </p:nvSpPr>
        <p:spPr>
          <a:xfrm>
            <a:off x="878808" y="1587260"/>
            <a:ext cx="7740000" cy="4336802"/>
          </a:xfrm>
        </p:spPr>
        <p:txBody>
          <a:bodyPr>
            <a:normAutofit/>
          </a:bodyPr>
          <a:lstStyle/>
          <a:p>
            <a:pPr indent="0">
              <a:buNone/>
            </a:pPr>
            <a:r>
              <a:rPr lang="nl-NL" b="1" i="1" dirty="0">
                <a:solidFill>
                  <a:srgbClr val="0070C0"/>
                </a:solidFill>
              </a:rPr>
              <a:t>Ethyleen</a:t>
            </a:r>
          </a:p>
          <a:p>
            <a:pPr indent="0">
              <a:buNone/>
            </a:pPr>
            <a:br>
              <a:rPr lang="nl-NL" dirty="0"/>
            </a:br>
            <a:r>
              <a:rPr lang="nl-NL" dirty="0"/>
              <a:t>Wordt gebruikt om de bloei te synchroniseren bij sierplanten zoals bromelia’s. </a:t>
            </a:r>
            <a:br>
              <a:rPr lang="nl-NL" dirty="0"/>
            </a:br>
            <a:r>
              <a:rPr lang="nl-NL" dirty="0"/>
              <a:t>Ethyleen wordt ook gebruikt om </a:t>
            </a:r>
            <a:r>
              <a:rPr lang="nl-NL" b="1" dirty="0"/>
              <a:t>vruchtuitdunning</a:t>
            </a:r>
            <a:r>
              <a:rPr lang="nl-NL" dirty="0"/>
              <a:t> te stimuleren, waardoor bomen minder vruchten dragen, maar wel grotere en kwalitatief betere vruchten produceren. Dit voorkomt overbelasting van de boom en zorgt voor een betere oogst.</a:t>
            </a:r>
          </a:p>
        </p:txBody>
      </p:sp>
      <p:pic>
        <p:nvPicPr>
          <p:cNvPr id="6" name="Afbeelding 5">
            <a:extLst>
              <a:ext uri="{FF2B5EF4-FFF2-40B4-BE49-F238E27FC236}">
                <a16:creationId xmlns:a16="http://schemas.microsoft.com/office/drawing/2014/main" id="{FF30CA81-0566-48B1-3731-919A0D0F0634}"/>
              </a:ext>
            </a:extLst>
          </p:cNvPr>
          <p:cNvPicPr>
            <a:picLocks noChangeAspect="1"/>
          </p:cNvPicPr>
          <p:nvPr/>
        </p:nvPicPr>
        <p:blipFill>
          <a:blip r:embed="rId2"/>
          <a:stretch>
            <a:fillRect/>
          </a:stretch>
        </p:blipFill>
        <p:spPr>
          <a:xfrm>
            <a:off x="9392851" y="1263609"/>
            <a:ext cx="2692538" cy="1587582"/>
          </a:xfrm>
          <a:prstGeom prst="rect">
            <a:avLst/>
          </a:prstGeom>
        </p:spPr>
      </p:pic>
      <p:pic>
        <p:nvPicPr>
          <p:cNvPr id="8" name="Afbeelding 7">
            <a:extLst>
              <a:ext uri="{FF2B5EF4-FFF2-40B4-BE49-F238E27FC236}">
                <a16:creationId xmlns:a16="http://schemas.microsoft.com/office/drawing/2014/main" id="{8BF27D8E-3CCA-AA5A-CD1D-33125190B8EA}"/>
              </a:ext>
            </a:extLst>
          </p:cNvPr>
          <p:cNvPicPr>
            <a:picLocks noChangeAspect="1"/>
          </p:cNvPicPr>
          <p:nvPr/>
        </p:nvPicPr>
        <p:blipFill>
          <a:blip r:embed="rId3"/>
          <a:stretch>
            <a:fillRect/>
          </a:stretch>
        </p:blipFill>
        <p:spPr>
          <a:xfrm>
            <a:off x="9530080" y="4069767"/>
            <a:ext cx="2555309" cy="1854295"/>
          </a:xfrm>
          <a:prstGeom prst="rect">
            <a:avLst/>
          </a:prstGeom>
        </p:spPr>
      </p:pic>
    </p:spTree>
    <p:extLst>
      <p:ext uri="{BB962C8B-B14F-4D97-AF65-F5344CB8AC3E}">
        <p14:creationId xmlns:p14="http://schemas.microsoft.com/office/powerpoint/2010/main" val="29334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F23F8-E8B8-D2E9-09AB-87AFC4C35A06}"/>
              </a:ext>
            </a:extLst>
          </p:cNvPr>
          <p:cNvSpPr>
            <a:spLocks noGrp="1"/>
          </p:cNvSpPr>
          <p:nvPr>
            <p:ph type="title"/>
          </p:nvPr>
        </p:nvSpPr>
        <p:spPr>
          <a:xfrm>
            <a:off x="574845" y="524241"/>
            <a:ext cx="9036000" cy="1080000"/>
          </a:xfrm>
        </p:spPr>
        <p:txBody>
          <a:bodyPr/>
          <a:lstStyle/>
          <a:p>
            <a:r>
              <a:rPr lang="nl-NL" dirty="0"/>
              <a:t>Rijping en bewaring van vruchten</a:t>
            </a:r>
          </a:p>
        </p:txBody>
      </p:sp>
      <p:sp>
        <p:nvSpPr>
          <p:cNvPr id="3" name="Tijdelijke aanduiding voor inhoud 2">
            <a:extLst>
              <a:ext uri="{FF2B5EF4-FFF2-40B4-BE49-F238E27FC236}">
                <a16:creationId xmlns:a16="http://schemas.microsoft.com/office/drawing/2014/main" id="{8C3AF95D-2EC0-286E-3223-77911B62EC15}"/>
              </a:ext>
            </a:extLst>
          </p:cNvPr>
          <p:cNvSpPr>
            <a:spLocks noGrp="1"/>
          </p:cNvSpPr>
          <p:nvPr>
            <p:ph idx="1"/>
          </p:nvPr>
        </p:nvSpPr>
        <p:spPr>
          <a:xfrm>
            <a:off x="563094" y="1604241"/>
            <a:ext cx="7740000" cy="4351338"/>
          </a:xfrm>
        </p:spPr>
        <p:txBody>
          <a:bodyPr>
            <a:normAutofit lnSpcReduction="10000"/>
          </a:bodyPr>
          <a:lstStyle/>
          <a:p>
            <a:pPr marL="342900" indent="-342900"/>
            <a:r>
              <a:rPr lang="nl-NL" b="1" i="1" dirty="0">
                <a:solidFill>
                  <a:srgbClr val="0070C0"/>
                </a:solidFill>
              </a:rPr>
              <a:t>Ethyleen</a:t>
            </a:r>
            <a:br>
              <a:rPr lang="nl-NL" b="1" i="1" dirty="0">
                <a:solidFill>
                  <a:srgbClr val="0070C0"/>
                </a:solidFill>
              </a:rPr>
            </a:br>
            <a:r>
              <a:rPr lang="nl-NL" dirty="0"/>
              <a:t>Wordt commercieel ingezet om de rijping van bananen, tomaten appels, peren en avocado’s te versnellen. </a:t>
            </a:r>
          </a:p>
          <a:p>
            <a:pPr marL="342900" indent="-342900"/>
            <a:endParaRPr lang="nl-NL" dirty="0"/>
          </a:p>
          <a:p>
            <a:pPr marL="342900" indent="-342900"/>
            <a:r>
              <a:rPr lang="nl-NL" b="1" i="1" dirty="0">
                <a:solidFill>
                  <a:srgbClr val="0070C0"/>
                </a:solidFill>
              </a:rPr>
              <a:t>Abscisinezuur (ABA)</a:t>
            </a:r>
            <a:br>
              <a:rPr lang="nl-NL" b="1" i="1" dirty="0">
                <a:solidFill>
                  <a:srgbClr val="0070C0"/>
                </a:solidFill>
              </a:rPr>
            </a:br>
            <a:r>
              <a:rPr lang="nl-NL" dirty="0"/>
              <a:t>Kan helpen bij het rijpen van druiven en andere vruchten, waardoor de kleur en smaak verbeteren.</a:t>
            </a:r>
          </a:p>
          <a:p>
            <a:pPr marL="342900" indent="-342900"/>
            <a:endParaRPr lang="nl-NL" dirty="0"/>
          </a:p>
          <a:p>
            <a:pPr marL="342900" indent="-342900"/>
            <a:r>
              <a:rPr lang="nl-NL" b="1" i="1" dirty="0">
                <a:solidFill>
                  <a:srgbClr val="0070C0"/>
                </a:solidFill>
              </a:rPr>
              <a:t>Ethyleenremmers</a:t>
            </a:r>
            <a:br>
              <a:rPr lang="nl-NL" dirty="0"/>
            </a:br>
            <a:r>
              <a:rPr lang="nl-NL" dirty="0"/>
              <a:t>Worden juist gebruikt om de rijping te vertragen, zodat appels en peren langer bewaard kunnen worden.</a:t>
            </a:r>
          </a:p>
        </p:txBody>
      </p:sp>
      <p:pic>
        <p:nvPicPr>
          <p:cNvPr id="8" name="Afbeelding 7">
            <a:extLst>
              <a:ext uri="{FF2B5EF4-FFF2-40B4-BE49-F238E27FC236}">
                <a16:creationId xmlns:a16="http://schemas.microsoft.com/office/drawing/2014/main" id="{295E916D-05DB-07C2-5309-A284F3B66FC3}"/>
              </a:ext>
            </a:extLst>
          </p:cNvPr>
          <p:cNvPicPr>
            <a:picLocks noChangeAspect="1"/>
          </p:cNvPicPr>
          <p:nvPr/>
        </p:nvPicPr>
        <p:blipFill>
          <a:blip r:embed="rId2"/>
          <a:stretch>
            <a:fillRect/>
          </a:stretch>
        </p:blipFill>
        <p:spPr>
          <a:xfrm>
            <a:off x="9595965" y="1099801"/>
            <a:ext cx="2243670" cy="1775479"/>
          </a:xfrm>
          <a:prstGeom prst="rect">
            <a:avLst/>
          </a:prstGeom>
        </p:spPr>
      </p:pic>
      <p:pic>
        <p:nvPicPr>
          <p:cNvPr id="10" name="Afbeelding 9">
            <a:extLst>
              <a:ext uri="{FF2B5EF4-FFF2-40B4-BE49-F238E27FC236}">
                <a16:creationId xmlns:a16="http://schemas.microsoft.com/office/drawing/2014/main" id="{846F03AE-F206-D0A0-09A6-B6D47B1ECB51}"/>
              </a:ext>
            </a:extLst>
          </p:cNvPr>
          <p:cNvPicPr>
            <a:picLocks noChangeAspect="1"/>
          </p:cNvPicPr>
          <p:nvPr/>
        </p:nvPicPr>
        <p:blipFill>
          <a:blip r:embed="rId3"/>
          <a:stretch>
            <a:fillRect/>
          </a:stretch>
        </p:blipFill>
        <p:spPr>
          <a:xfrm>
            <a:off x="9200442" y="4081712"/>
            <a:ext cx="2639193" cy="2369887"/>
          </a:xfrm>
          <a:prstGeom prst="rect">
            <a:avLst/>
          </a:prstGeom>
        </p:spPr>
      </p:pic>
    </p:spTree>
    <p:extLst>
      <p:ext uri="{BB962C8B-B14F-4D97-AF65-F5344CB8AC3E}">
        <p14:creationId xmlns:p14="http://schemas.microsoft.com/office/powerpoint/2010/main" val="21001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11049516" cy="996950"/>
          </a:xfrm>
        </p:spPr>
        <p:txBody>
          <a:bodyPr>
            <a:normAutofit fontScale="90000"/>
          </a:bodyPr>
          <a:lstStyle/>
          <a:p>
            <a:pPr eaLnBrk="1" hangingPunct="1"/>
            <a:r>
              <a:rPr lang="nl-NL" dirty="0"/>
              <a:t>Groei beheersen en planten compact houden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fontScale="92500"/>
          </a:bodyPr>
          <a:lstStyle/>
          <a:p>
            <a:pPr indent="0">
              <a:buNone/>
              <a:defRPr/>
            </a:pPr>
            <a:r>
              <a:rPr lang="nl-NL" b="1" i="1" dirty="0">
                <a:solidFill>
                  <a:srgbClr val="0070C0"/>
                </a:solidFill>
              </a:rPr>
              <a:t>Groeiregulatoren</a:t>
            </a:r>
          </a:p>
          <a:p>
            <a:pPr indent="0">
              <a:buNone/>
              <a:defRPr/>
            </a:pPr>
            <a:r>
              <a:rPr lang="nl-NL" dirty="0"/>
              <a:t>zoals </a:t>
            </a:r>
            <a:r>
              <a:rPr lang="nl-NL" dirty="0" err="1"/>
              <a:t>paclobutrazol</a:t>
            </a:r>
            <a:r>
              <a:rPr lang="nl-NL" dirty="0"/>
              <a:t> (</a:t>
            </a:r>
            <a:r>
              <a:rPr lang="nl-NL" dirty="0" err="1"/>
              <a:t>Bonzi</a:t>
            </a:r>
            <a:r>
              <a:rPr lang="nl-NL" dirty="0"/>
              <a:t>)en </a:t>
            </a:r>
            <a:r>
              <a:rPr lang="nl-NL" dirty="0" err="1"/>
              <a:t>daminozide</a:t>
            </a:r>
            <a:r>
              <a:rPr lang="nl-NL" dirty="0"/>
              <a:t> (</a:t>
            </a:r>
            <a:r>
              <a:rPr lang="nl-NL" dirty="0" err="1"/>
              <a:t>Alar</a:t>
            </a:r>
            <a:r>
              <a:rPr lang="nl-NL" dirty="0"/>
              <a:t>) remmen de productie van </a:t>
            </a:r>
            <a:r>
              <a:rPr lang="nl-NL" dirty="0" err="1"/>
              <a:t>gibberellines</a:t>
            </a:r>
            <a:r>
              <a:rPr lang="nl-NL" dirty="0"/>
              <a:t>, waardoor planten compacter blijven. </a:t>
            </a:r>
          </a:p>
          <a:p>
            <a:pPr indent="0">
              <a:buNone/>
              <a:defRPr/>
            </a:pPr>
            <a:endParaRPr lang="nl-NL" dirty="0"/>
          </a:p>
          <a:p>
            <a:pPr indent="0">
              <a:buNone/>
              <a:defRPr/>
            </a:pPr>
            <a:r>
              <a:rPr lang="nl-NL" dirty="0"/>
              <a:t>Dit wordt veel toegepast in de teelt van sierplanten en potplanten, zoals chrysanten en poinsettia’s (kerststerren). Ook in de laan en sierbomen wordt </a:t>
            </a:r>
            <a:r>
              <a:rPr lang="nl-NL" dirty="0" err="1"/>
              <a:t>Bonzi</a:t>
            </a:r>
            <a:r>
              <a:rPr lang="nl-NL" dirty="0"/>
              <a:t> gebruikt om stevige en korte groei te krijgen.</a:t>
            </a:r>
          </a:p>
          <a:p>
            <a:pPr indent="0">
              <a:buNone/>
              <a:defRPr/>
            </a:pPr>
            <a:endParaRPr lang="nl-NL" dirty="0"/>
          </a:p>
          <a:p>
            <a:pPr indent="0">
              <a:buNone/>
              <a:defRPr/>
            </a:pPr>
            <a:r>
              <a:rPr lang="nl-NL" b="1" i="1" dirty="0">
                <a:solidFill>
                  <a:srgbClr val="0070C0"/>
                </a:solidFill>
              </a:rPr>
              <a:t>Cytokininen </a:t>
            </a:r>
            <a:br>
              <a:rPr lang="nl-NL" dirty="0"/>
            </a:br>
            <a:r>
              <a:rPr lang="nl-NL" dirty="0"/>
              <a:t>worden in de boomteelt ook gebruikt om scheutvorming te stimuleren om jonge bomen voller en </a:t>
            </a:r>
            <a:r>
              <a:rPr lang="nl-NL" dirty="0" err="1"/>
              <a:t>bossiger</a:t>
            </a:r>
            <a:r>
              <a:rPr lang="nl-NL" dirty="0"/>
              <a:t> te krijgen</a:t>
            </a:r>
          </a:p>
          <a:p>
            <a:pPr indent="0">
              <a:buNone/>
              <a:defRPr/>
            </a:pPr>
            <a:endParaRPr lang="nl-NL" dirty="0"/>
          </a:p>
        </p:txBody>
      </p:sp>
      <p:pic>
        <p:nvPicPr>
          <p:cNvPr id="3" name="Afbeelding 2">
            <a:extLst>
              <a:ext uri="{FF2B5EF4-FFF2-40B4-BE49-F238E27FC236}">
                <a16:creationId xmlns:a16="http://schemas.microsoft.com/office/drawing/2014/main" id="{D32BA1E3-7636-7606-9485-207EFBC04814}"/>
              </a:ext>
            </a:extLst>
          </p:cNvPr>
          <p:cNvPicPr>
            <a:picLocks noChangeAspect="1"/>
          </p:cNvPicPr>
          <p:nvPr/>
        </p:nvPicPr>
        <p:blipFill>
          <a:blip r:embed="rId3"/>
          <a:stretch>
            <a:fillRect/>
          </a:stretch>
        </p:blipFill>
        <p:spPr>
          <a:xfrm>
            <a:off x="8112667" y="1410925"/>
            <a:ext cx="3606985" cy="1739989"/>
          </a:xfrm>
          <a:prstGeom prst="rect">
            <a:avLst/>
          </a:prstGeom>
        </p:spPr>
      </p:pic>
      <p:pic>
        <p:nvPicPr>
          <p:cNvPr id="5" name="Afbeelding 4">
            <a:extLst>
              <a:ext uri="{FF2B5EF4-FFF2-40B4-BE49-F238E27FC236}">
                <a16:creationId xmlns:a16="http://schemas.microsoft.com/office/drawing/2014/main" id="{7E7C7E6A-86A2-7DCC-441C-877A7050EE7A}"/>
              </a:ext>
            </a:extLst>
          </p:cNvPr>
          <p:cNvPicPr>
            <a:picLocks noChangeAspect="1"/>
          </p:cNvPicPr>
          <p:nvPr/>
        </p:nvPicPr>
        <p:blipFill>
          <a:blip r:embed="rId4"/>
          <a:stretch>
            <a:fillRect/>
          </a:stretch>
        </p:blipFill>
        <p:spPr>
          <a:xfrm>
            <a:off x="8250278" y="4280006"/>
            <a:ext cx="3469374" cy="2080154"/>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dirty="0"/>
              <a:t>Stressbestendigheid verbeteren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i="1" dirty="0">
                <a:solidFill>
                  <a:srgbClr val="0070C0"/>
                </a:solidFill>
              </a:rPr>
              <a:t>Abscisinezuur (ABA)</a:t>
            </a:r>
            <a:br>
              <a:rPr lang="nl-NL" b="1" i="1" dirty="0">
                <a:solidFill>
                  <a:srgbClr val="0070C0"/>
                </a:solidFill>
              </a:rPr>
            </a:br>
            <a:r>
              <a:rPr lang="nl-NL" dirty="0"/>
              <a:t>Helpt planten beter bestand te zijn tegen droogte door de sluiting van huidmondjes te bevorderen, wat waterverlies vermindert.</a:t>
            </a:r>
          </a:p>
          <a:p>
            <a:pPr indent="0">
              <a:buNone/>
              <a:defRPr/>
            </a:pPr>
            <a:endParaRPr lang="nl-NL" dirty="0"/>
          </a:p>
          <a:p>
            <a:pPr indent="0">
              <a:buNone/>
              <a:defRPr/>
            </a:pPr>
            <a:r>
              <a:rPr lang="nl-NL" dirty="0"/>
              <a:t>In de glastuinbouw worden biostimulanten gebruikt die de natuurlijke hormoonbalans beïnvloeden, zodat planten beter bestand zijn tegen hitte, kou of zoutstress.</a:t>
            </a:r>
          </a:p>
        </p:txBody>
      </p:sp>
      <p:pic>
        <p:nvPicPr>
          <p:cNvPr id="4" name="Afbeelding 3">
            <a:extLst>
              <a:ext uri="{FF2B5EF4-FFF2-40B4-BE49-F238E27FC236}">
                <a16:creationId xmlns:a16="http://schemas.microsoft.com/office/drawing/2014/main" id="{22E791C3-8587-7CC7-F245-92474154674F}"/>
              </a:ext>
            </a:extLst>
          </p:cNvPr>
          <p:cNvPicPr>
            <a:picLocks noChangeAspect="1"/>
          </p:cNvPicPr>
          <p:nvPr/>
        </p:nvPicPr>
        <p:blipFill>
          <a:blip r:embed="rId3"/>
          <a:stretch>
            <a:fillRect/>
          </a:stretch>
        </p:blipFill>
        <p:spPr>
          <a:xfrm>
            <a:off x="7802880" y="1910876"/>
            <a:ext cx="4306884" cy="4883401"/>
          </a:xfrm>
          <a:prstGeom prst="rect">
            <a:avLst/>
          </a:prstGeom>
        </p:spPr>
      </p:pic>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5EBA-5F68-DC81-972A-0B7DEB4FD6A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7CFB1B6-929B-C08D-DBD6-F81F0360EF5F}"/>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Waarom strekken planten?</a:t>
            </a:r>
          </a:p>
        </p:txBody>
      </p:sp>
      <p:sp>
        <p:nvSpPr>
          <p:cNvPr id="7171" name="Tijdelijke aanduiding voor inhoud 2">
            <a:extLst>
              <a:ext uri="{FF2B5EF4-FFF2-40B4-BE49-F238E27FC236}">
                <a16:creationId xmlns:a16="http://schemas.microsoft.com/office/drawing/2014/main" id="{5610C50F-20C6-7B31-DDCD-8221A36FA138}"/>
              </a:ext>
            </a:extLst>
          </p:cNvPr>
          <p:cNvSpPr>
            <a:spLocks noGrp="1" noChangeArrowheads="1"/>
          </p:cNvSpPr>
          <p:nvPr>
            <p:ph idx="1"/>
          </p:nvPr>
        </p:nvSpPr>
        <p:spPr>
          <a:xfrm>
            <a:off x="1109670" y="1689845"/>
            <a:ext cx="6651494" cy="4738260"/>
          </a:xfrm>
        </p:spPr>
        <p:txBody>
          <a:bodyPr>
            <a:normAutofit/>
          </a:bodyPr>
          <a:lstStyle/>
          <a:p>
            <a:pPr indent="0">
              <a:buNone/>
              <a:defRPr/>
            </a:pPr>
            <a:r>
              <a:rPr lang="nl-NL" dirty="0"/>
              <a:t>Een plant neem met het pigment </a:t>
            </a:r>
            <a:r>
              <a:rPr lang="nl-NL" b="1" i="1" dirty="0">
                <a:solidFill>
                  <a:schemeClr val="accent1">
                    <a:lumMod val="75000"/>
                  </a:schemeClr>
                </a:solidFill>
              </a:rPr>
              <a:t>Fytochroom</a:t>
            </a:r>
            <a:r>
              <a:rPr lang="nl-NL" b="1" i="1" dirty="0"/>
              <a:t> </a:t>
            </a:r>
            <a:r>
              <a:rPr lang="nl-NL" dirty="0"/>
              <a:t>het licht waar.</a:t>
            </a:r>
          </a:p>
          <a:p>
            <a:pPr indent="0">
              <a:buNone/>
              <a:defRPr/>
            </a:pPr>
            <a:r>
              <a:rPr lang="nl-NL" i="1" dirty="0"/>
              <a:t> </a:t>
            </a:r>
          </a:p>
          <a:p>
            <a:pPr indent="0">
              <a:buNone/>
              <a:defRPr/>
            </a:pPr>
            <a:r>
              <a:rPr lang="nl-NL" b="1" i="1" dirty="0">
                <a:solidFill>
                  <a:schemeClr val="accent1">
                    <a:lumMod val="75000"/>
                  </a:schemeClr>
                </a:solidFill>
              </a:rPr>
              <a:t>Fytochroom</a:t>
            </a:r>
            <a:r>
              <a:rPr lang="nl-NL" b="1" i="1" dirty="0"/>
              <a:t> </a:t>
            </a:r>
            <a:r>
              <a:rPr lang="nl-NL" dirty="0"/>
              <a:t>zit in het cytoplasma van de cel</a:t>
            </a:r>
            <a:endParaRPr lang="nl-NL" b="1" i="1" dirty="0"/>
          </a:p>
          <a:p>
            <a:pPr indent="0">
              <a:buNone/>
              <a:defRPr/>
            </a:pPr>
            <a:endParaRPr lang="nl-NL" b="1" i="1" dirty="0"/>
          </a:p>
          <a:p>
            <a:pPr indent="0">
              <a:buNone/>
              <a:defRPr/>
            </a:pPr>
            <a:r>
              <a:rPr lang="nl-NL" b="1" i="1" dirty="0">
                <a:solidFill>
                  <a:schemeClr val="accent1">
                    <a:lumMod val="75000"/>
                  </a:schemeClr>
                </a:solidFill>
              </a:rPr>
              <a:t>Fytochromen</a:t>
            </a:r>
            <a:r>
              <a:rPr lang="nl-NL" dirty="0"/>
              <a:t> zijn als het ware lichtsensoren die de verhouding van </a:t>
            </a:r>
            <a:r>
              <a:rPr lang="nl-NL" i="1" dirty="0">
                <a:solidFill>
                  <a:srgbClr val="FF0000"/>
                </a:solidFill>
              </a:rPr>
              <a:t>rood</a:t>
            </a:r>
            <a:r>
              <a:rPr lang="nl-NL" dirty="0"/>
              <a:t> tot </a:t>
            </a:r>
            <a:r>
              <a:rPr lang="nl-NL" i="1" dirty="0" err="1">
                <a:solidFill>
                  <a:srgbClr val="FF0000"/>
                </a:solidFill>
              </a:rPr>
              <a:t>verrood</a:t>
            </a:r>
            <a:r>
              <a:rPr lang="nl-NL" dirty="0"/>
              <a:t> licht in de omgeving meet en past op basis daarvan de groei van de plant aan. </a:t>
            </a:r>
          </a:p>
        </p:txBody>
      </p:sp>
      <p:pic>
        <p:nvPicPr>
          <p:cNvPr id="4" name="Afbeelding 3">
            <a:extLst>
              <a:ext uri="{FF2B5EF4-FFF2-40B4-BE49-F238E27FC236}">
                <a16:creationId xmlns:a16="http://schemas.microsoft.com/office/drawing/2014/main" id="{9BA1362A-AFEB-4112-733D-FE18C8512FE6}"/>
              </a:ext>
            </a:extLst>
          </p:cNvPr>
          <p:cNvPicPr>
            <a:picLocks noChangeAspect="1"/>
          </p:cNvPicPr>
          <p:nvPr/>
        </p:nvPicPr>
        <p:blipFill>
          <a:blip r:embed="rId3"/>
          <a:stretch>
            <a:fillRect/>
          </a:stretch>
        </p:blipFill>
        <p:spPr>
          <a:xfrm>
            <a:off x="4941358" y="5675931"/>
            <a:ext cx="6782747" cy="1009791"/>
          </a:xfrm>
          <a:prstGeom prst="rect">
            <a:avLst/>
          </a:prstGeom>
        </p:spPr>
      </p:pic>
    </p:spTree>
    <p:extLst>
      <p:ext uri="{BB962C8B-B14F-4D97-AF65-F5344CB8AC3E}">
        <p14:creationId xmlns:p14="http://schemas.microsoft.com/office/powerpoint/2010/main" val="23681311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3046988"/>
          </a:xfrm>
          <a:prstGeom prst="rect">
            <a:avLst/>
          </a:prstGeom>
          <a:noFill/>
        </p:spPr>
        <p:txBody>
          <a:bodyPr wrap="square" rtlCol="0">
            <a:spAutoFit/>
          </a:bodyPr>
          <a:lstStyle/>
          <a:p>
            <a:pPr marL="214313" indent="-214313">
              <a:buFont typeface="Arial" panose="020B0604020202020204" pitchFamily="34" charset="0"/>
              <a:buChar char="•"/>
            </a:pPr>
            <a:r>
              <a:rPr lang="nl-NL" sz="2400" dirty="0">
                <a:solidFill>
                  <a:srgbClr val="1E201F"/>
                </a:solidFill>
              </a:rPr>
              <a:t>Les 1: Bespreking toets en start planthormonen</a:t>
            </a:r>
          </a:p>
          <a:p>
            <a:pPr marL="214313" indent="-214313">
              <a:buFont typeface="Arial" panose="020B0604020202020204" pitchFamily="34" charset="0"/>
              <a:buChar char="•"/>
            </a:pPr>
            <a:r>
              <a:rPr lang="nl-NL" sz="2400" dirty="0">
                <a:solidFill>
                  <a:srgbClr val="1E201F"/>
                </a:solidFill>
              </a:rPr>
              <a:t>Les 2: Planthormonen/open dag</a:t>
            </a:r>
          </a:p>
          <a:p>
            <a:pPr marL="214313" indent="-214313">
              <a:buFont typeface="Arial" panose="020B0604020202020204" pitchFamily="34" charset="0"/>
              <a:buChar char="•"/>
            </a:pPr>
            <a:r>
              <a:rPr lang="nl-NL" sz="2400" dirty="0">
                <a:solidFill>
                  <a:srgbClr val="1E201F"/>
                </a:solidFill>
              </a:rPr>
              <a:t>Les 3: Bloei en hormonen </a:t>
            </a:r>
          </a:p>
          <a:p>
            <a:pPr marL="214313" indent="-214313">
              <a:buFont typeface="Arial" panose="020B0604020202020204" pitchFamily="34" charset="0"/>
              <a:buChar char="•"/>
            </a:pPr>
            <a:r>
              <a:rPr lang="nl-NL" sz="2400" dirty="0">
                <a:solidFill>
                  <a:srgbClr val="1E201F"/>
                </a:solidFill>
              </a:rPr>
              <a:t>Les 4: Vertakking en planthormonen</a:t>
            </a:r>
          </a:p>
          <a:p>
            <a:pPr marL="214313" indent="-214313">
              <a:buFont typeface="Arial" panose="020B0604020202020204" pitchFamily="34" charset="0"/>
              <a:buChar char="•"/>
            </a:pPr>
            <a:r>
              <a:rPr lang="nl-NL" sz="2400" dirty="0">
                <a:solidFill>
                  <a:srgbClr val="1E201F"/>
                </a:solidFill>
              </a:rPr>
              <a:t>Vakantie</a:t>
            </a:r>
          </a:p>
          <a:p>
            <a:pPr marL="214313" indent="-214313">
              <a:buFont typeface="Arial" panose="020B0604020202020204" pitchFamily="34" charset="0"/>
              <a:buChar char="•"/>
            </a:pPr>
            <a:r>
              <a:rPr lang="nl-NL" sz="2400" dirty="0">
                <a:solidFill>
                  <a:srgbClr val="1E201F"/>
                </a:solidFill>
              </a:rPr>
              <a:t>Les 6: Gebruik van hormonen</a:t>
            </a:r>
          </a:p>
          <a:p>
            <a:pPr marL="214313" indent="-214313">
              <a:buFont typeface="Arial" panose="020B0604020202020204" pitchFamily="34" charset="0"/>
              <a:buChar char="•"/>
            </a:pPr>
            <a:r>
              <a:rPr lang="nl-NL" sz="2400" dirty="0">
                <a:solidFill>
                  <a:srgbClr val="1E201F"/>
                </a:solidFill>
              </a:rPr>
              <a:t>Les 7: Herhaling</a:t>
            </a:r>
          </a:p>
          <a:p>
            <a:pPr marL="214313" indent="-214313">
              <a:buFont typeface="Arial" panose="020B0604020202020204" pitchFamily="34" charset="0"/>
              <a:buChar char="•"/>
            </a:pPr>
            <a:r>
              <a:rPr lang="nl-NL" sz="2400" dirty="0">
                <a:solidFill>
                  <a:srgbClr val="1E201F"/>
                </a:solidFill>
              </a:rPr>
              <a:t>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FEE8F-BE8A-AA6C-71CB-52884198A5F6}"/>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36951D42-DF39-DA34-F886-78BEB40EDB22}"/>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Waarom strekken planten?</a:t>
            </a:r>
          </a:p>
        </p:txBody>
      </p:sp>
      <p:sp>
        <p:nvSpPr>
          <p:cNvPr id="7171" name="Tijdelijke aanduiding voor inhoud 2">
            <a:extLst>
              <a:ext uri="{FF2B5EF4-FFF2-40B4-BE49-F238E27FC236}">
                <a16:creationId xmlns:a16="http://schemas.microsoft.com/office/drawing/2014/main" id="{57EB02CF-E022-5178-4836-2F948DE4A558}"/>
              </a:ext>
            </a:extLst>
          </p:cNvPr>
          <p:cNvSpPr>
            <a:spLocks noGrp="1" noChangeArrowheads="1"/>
          </p:cNvSpPr>
          <p:nvPr>
            <p:ph idx="1"/>
          </p:nvPr>
        </p:nvSpPr>
        <p:spPr>
          <a:xfrm>
            <a:off x="1079224" y="1857005"/>
            <a:ext cx="7706298" cy="4738260"/>
          </a:xfrm>
        </p:spPr>
        <p:txBody>
          <a:bodyPr>
            <a:normAutofit/>
          </a:bodyPr>
          <a:lstStyle/>
          <a:p>
            <a:pPr indent="0">
              <a:buNone/>
              <a:defRPr/>
            </a:pPr>
            <a:r>
              <a:rPr lang="nl-NL" b="1" u="sng" dirty="0">
                <a:solidFill>
                  <a:srgbClr val="0070C0"/>
                </a:solidFill>
              </a:rPr>
              <a:t>1 </a:t>
            </a:r>
            <a:r>
              <a:rPr lang="nl-NL" b="1" u="sng" dirty="0" err="1">
                <a:solidFill>
                  <a:srgbClr val="0070C0"/>
                </a:solidFill>
              </a:rPr>
              <a:t>Fytocroom</a:t>
            </a:r>
            <a:r>
              <a:rPr lang="nl-NL" b="1" u="sng" dirty="0"/>
              <a:t> detecteert licht</a:t>
            </a:r>
          </a:p>
          <a:p>
            <a:pPr marL="342900" indent="-342900">
              <a:defRPr/>
            </a:pPr>
            <a:r>
              <a:rPr lang="nl-NL" b="1" dirty="0" err="1">
                <a:solidFill>
                  <a:srgbClr val="0070C0"/>
                </a:solidFill>
              </a:rPr>
              <a:t>Fytocroom</a:t>
            </a:r>
            <a:r>
              <a:rPr lang="nl-NL" dirty="0"/>
              <a:t> is een lichtgevoelig eiwit in planten dat kan zien hoeveel rood en </a:t>
            </a:r>
            <a:r>
              <a:rPr lang="nl-NL" dirty="0" err="1"/>
              <a:t>verrood</a:t>
            </a:r>
            <a:r>
              <a:rPr lang="nl-NL" dirty="0"/>
              <a:t> licht er is. </a:t>
            </a:r>
          </a:p>
          <a:p>
            <a:pPr marL="342900" indent="-342900">
              <a:defRPr/>
            </a:pPr>
            <a:r>
              <a:rPr lang="nl-NL" dirty="0"/>
              <a:t>In de schaduw is er veel </a:t>
            </a:r>
            <a:r>
              <a:rPr lang="nl-NL" dirty="0" err="1"/>
              <a:t>verrood</a:t>
            </a:r>
            <a:r>
              <a:rPr lang="nl-NL" dirty="0"/>
              <a:t> licht, wat </a:t>
            </a:r>
            <a:r>
              <a:rPr lang="nl-NL" dirty="0" err="1"/>
              <a:t>fytocroom</a:t>
            </a:r>
            <a:r>
              <a:rPr lang="nl-NL" dirty="0"/>
              <a:t> “zegt” dat de plant onder andere bladeren staat.</a:t>
            </a:r>
          </a:p>
          <a:p>
            <a:pPr marL="342900" indent="-342900">
              <a:defRPr/>
            </a:pPr>
            <a:endParaRPr lang="nl-NL" dirty="0"/>
          </a:p>
          <a:p>
            <a:pPr indent="0">
              <a:buNone/>
              <a:defRPr/>
            </a:pPr>
            <a:r>
              <a:rPr lang="nl-NL" b="1" u="sng" dirty="0"/>
              <a:t>2 Signaal naar hormonen</a:t>
            </a:r>
          </a:p>
          <a:p>
            <a:pPr marL="342900" indent="-342900">
              <a:defRPr/>
            </a:pPr>
            <a:r>
              <a:rPr lang="nl-NL" b="1" dirty="0" err="1">
                <a:solidFill>
                  <a:srgbClr val="0070C0"/>
                </a:solidFill>
              </a:rPr>
              <a:t>Fytocroom</a:t>
            </a:r>
            <a:r>
              <a:rPr lang="nl-NL" dirty="0"/>
              <a:t> verandert van vorm afhankelijk van licht (actief/inactief).</a:t>
            </a:r>
          </a:p>
          <a:p>
            <a:pPr marL="342900" indent="-342900">
              <a:defRPr/>
            </a:pPr>
            <a:r>
              <a:rPr lang="nl-NL" dirty="0"/>
              <a:t>Dit beïnvloedt de productie en verspreiding van </a:t>
            </a:r>
            <a:r>
              <a:rPr lang="nl-NL" b="1" dirty="0">
                <a:solidFill>
                  <a:srgbClr val="0070C0"/>
                </a:solidFill>
              </a:rPr>
              <a:t>auxine</a:t>
            </a:r>
            <a:r>
              <a:rPr lang="nl-NL" dirty="0"/>
              <a:t>, het hormoon dat </a:t>
            </a:r>
            <a:r>
              <a:rPr lang="nl-NL" dirty="0" err="1"/>
              <a:t>celstrekking</a:t>
            </a:r>
            <a:r>
              <a:rPr lang="nl-NL" dirty="0"/>
              <a:t> regelt.</a:t>
            </a:r>
            <a:endParaRPr lang="nl-NL" i="1" dirty="0"/>
          </a:p>
          <a:p>
            <a:pPr indent="0">
              <a:buNone/>
              <a:defRPr/>
            </a:pPr>
            <a:endParaRPr lang="nl-NL" dirty="0"/>
          </a:p>
        </p:txBody>
      </p:sp>
      <p:pic>
        <p:nvPicPr>
          <p:cNvPr id="6" name="Afbeelding 5">
            <a:extLst>
              <a:ext uri="{FF2B5EF4-FFF2-40B4-BE49-F238E27FC236}">
                <a16:creationId xmlns:a16="http://schemas.microsoft.com/office/drawing/2014/main" id="{BE203AB3-3FA5-AA07-5A2C-6D71F3B8B7E6}"/>
              </a:ext>
            </a:extLst>
          </p:cNvPr>
          <p:cNvPicPr>
            <a:picLocks noChangeAspect="1"/>
          </p:cNvPicPr>
          <p:nvPr/>
        </p:nvPicPr>
        <p:blipFill>
          <a:blip r:embed="rId3"/>
          <a:stretch>
            <a:fillRect/>
          </a:stretch>
        </p:blipFill>
        <p:spPr>
          <a:xfrm>
            <a:off x="5473705" y="5905288"/>
            <a:ext cx="6782747" cy="1009791"/>
          </a:xfrm>
          <a:prstGeom prst="rect">
            <a:avLst/>
          </a:prstGeom>
        </p:spPr>
      </p:pic>
    </p:spTree>
    <p:extLst>
      <p:ext uri="{BB962C8B-B14F-4D97-AF65-F5344CB8AC3E}">
        <p14:creationId xmlns:p14="http://schemas.microsoft.com/office/powerpoint/2010/main" val="4542304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anim calcmode="lin" valueType="num">
                                      <p:cBhvr>
                                        <p:cTn id="1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animEffect transition="in" filter="fade">
                                      <p:cBhvr>
                                        <p:cTn id="17" dur="1000"/>
                                        <p:tgtEl>
                                          <p:spTgt spid="7171">
                                            <p:txEl>
                                              <p:pRg st="6" end="6"/>
                                            </p:txEl>
                                          </p:spTgt>
                                        </p:tgtEl>
                                      </p:cBhvr>
                                    </p:animEffect>
                                    <p:anim calcmode="lin" valueType="num">
                                      <p:cBhvr>
                                        <p:cTn id="18"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AA63-E051-8014-A14C-D5C413210A2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73499DD-0324-CBEF-769F-318DC453FEE5}"/>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Waarom strekken planten?</a:t>
            </a:r>
          </a:p>
        </p:txBody>
      </p:sp>
      <p:sp>
        <p:nvSpPr>
          <p:cNvPr id="7171" name="Tijdelijke aanduiding voor inhoud 2">
            <a:extLst>
              <a:ext uri="{FF2B5EF4-FFF2-40B4-BE49-F238E27FC236}">
                <a16:creationId xmlns:a16="http://schemas.microsoft.com/office/drawing/2014/main" id="{07349B06-10C3-7F9C-6A44-33CBCB10F0D0}"/>
              </a:ext>
            </a:extLst>
          </p:cNvPr>
          <p:cNvSpPr>
            <a:spLocks noGrp="1" noChangeArrowheads="1"/>
          </p:cNvSpPr>
          <p:nvPr>
            <p:ph idx="1"/>
          </p:nvPr>
        </p:nvSpPr>
        <p:spPr>
          <a:xfrm>
            <a:off x="1079224" y="1857005"/>
            <a:ext cx="7706298" cy="4738260"/>
          </a:xfrm>
        </p:spPr>
        <p:txBody>
          <a:bodyPr>
            <a:normAutofit/>
          </a:bodyPr>
          <a:lstStyle/>
          <a:p>
            <a:pPr indent="0">
              <a:buNone/>
              <a:defRPr/>
            </a:pPr>
            <a:r>
              <a:rPr lang="nl-NL" b="1" u="sng" dirty="0"/>
              <a:t>3 Cel strekking</a:t>
            </a:r>
          </a:p>
          <a:p>
            <a:pPr marL="342900" indent="-342900">
              <a:defRPr/>
            </a:pPr>
            <a:r>
              <a:rPr lang="nl-NL" b="1" dirty="0">
                <a:solidFill>
                  <a:srgbClr val="0070C0"/>
                </a:solidFill>
              </a:rPr>
              <a:t>Auxine</a:t>
            </a:r>
            <a:r>
              <a:rPr lang="nl-NL" dirty="0"/>
              <a:t> verzamelt zich aan de schaduwzijde van de stengel.</a:t>
            </a:r>
          </a:p>
          <a:p>
            <a:pPr marL="342900" indent="-342900">
              <a:defRPr/>
            </a:pPr>
            <a:r>
              <a:rPr lang="nl-NL" b="1" dirty="0">
                <a:solidFill>
                  <a:srgbClr val="0070C0"/>
                </a:solidFill>
              </a:rPr>
              <a:t>Auxine</a:t>
            </a:r>
            <a:r>
              <a:rPr lang="nl-NL" dirty="0"/>
              <a:t> stimuleert cellen om groter te worden door de celwanden flexibeler te maken.</a:t>
            </a:r>
          </a:p>
          <a:p>
            <a:pPr marL="342900" indent="-342900">
              <a:defRPr/>
            </a:pPr>
            <a:r>
              <a:rPr lang="nl-NL" dirty="0"/>
              <a:t>Hierdoor buigt de plant naar het licht toe of strekt hij omhoog om uit de schaduw te komen.</a:t>
            </a:r>
          </a:p>
          <a:p>
            <a:pPr marL="342900" indent="-342900">
              <a:defRPr/>
            </a:pPr>
            <a:endParaRPr lang="nl-NL" dirty="0"/>
          </a:p>
          <a:p>
            <a:pPr indent="0">
              <a:buNone/>
              <a:defRPr/>
            </a:pPr>
            <a:r>
              <a:rPr lang="nl-NL" b="1" dirty="0"/>
              <a:t>Kort gezegd</a:t>
            </a:r>
            <a:r>
              <a:rPr lang="nl-NL" dirty="0"/>
              <a:t>: </a:t>
            </a:r>
          </a:p>
          <a:p>
            <a:pPr indent="0">
              <a:buNone/>
              <a:defRPr/>
            </a:pPr>
            <a:r>
              <a:rPr lang="nl-NL" b="1" dirty="0">
                <a:solidFill>
                  <a:srgbClr val="0070C0"/>
                </a:solidFill>
              </a:rPr>
              <a:t>Fytochroom</a:t>
            </a:r>
            <a:r>
              <a:rPr lang="nl-NL" dirty="0"/>
              <a:t> detecteert het lichtsignaal → beïnvloedt auxine → </a:t>
            </a:r>
            <a:r>
              <a:rPr lang="nl-NL" b="1" dirty="0">
                <a:solidFill>
                  <a:srgbClr val="0070C0"/>
                </a:solidFill>
              </a:rPr>
              <a:t>auxine</a:t>
            </a:r>
            <a:r>
              <a:rPr lang="nl-NL" dirty="0"/>
              <a:t> laat de cellen strekken → plant groeit richting licht.</a:t>
            </a:r>
          </a:p>
        </p:txBody>
      </p:sp>
      <p:pic>
        <p:nvPicPr>
          <p:cNvPr id="6" name="Afbeelding 5">
            <a:extLst>
              <a:ext uri="{FF2B5EF4-FFF2-40B4-BE49-F238E27FC236}">
                <a16:creationId xmlns:a16="http://schemas.microsoft.com/office/drawing/2014/main" id="{E94AA7C1-0040-8AEE-DF50-634F153250AF}"/>
              </a:ext>
            </a:extLst>
          </p:cNvPr>
          <p:cNvPicPr>
            <a:picLocks noChangeAspect="1"/>
          </p:cNvPicPr>
          <p:nvPr/>
        </p:nvPicPr>
        <p:blipFill>
          <a:blip r:embed="rId3"/>
          <a:stretch>
            <a:fillRect/>
          </a:stretch>
        </p:blipFill>
        <p:spPr>
          <a:xfrm>
            <a:off x="5473705" y="5905288"/>
            <a:ext cx="6782747" cy="1009791"/>
          </a:xfrm>
          <a:prstGeom prst="rect">
            <a:avLst/>
          </a:prstGeom>
        </p:spPr>
      </p:pic>
    </p:spTree>
    <p:extLst>
      <p:ext uri="{BB962C8B-B14F-4D97-AF65-F5344CB8AC3E}">
        <p14:creationId xmlns:p14="http://schemas.microsoft.com/office/powerpoint/2010/main" val="6165219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animEffect transition="in" filter="fade">
                                      <p:cBhvr>
                                        <p:cTn id="7" dur="1000"/>
                                        <p:tgtEl>
                                          <p:spTgt spid="7171">
                                            <p:txEl>
                                              <p:pRg st="5" end="5"/>
                                            </p:txEl>
                                          </p:spTgt>
                                        </p:tgtEl>
                                      </p:cBhvr>
                                    </p:animEffect>
                                    <p:anim calcmode="lin" valueType="num">
                                      <p:cBhvr>
                                        <p:cTn id="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6" end="6"/>
                                            </p:txEl>
                                          </p:spTgt>
                                        </p:tgtEl>
                                        <p:attrNameLst>
                                          <p:attrName>style.visibility</p:attrName>
                                        </p:attrNameLst>
                                      </p:cBhvr>
                                      <p:to>
                                        <p:strVal val="visible"/>
                                      </p:to>
                                    </p:set>
                                    <p:animEffect transition="in" filter="fade">
                                      <p:cBhvr>
                                        <p:cTn id="12" dur="1000"/>
                                        <p:tgtEl>
                                          <p:spTgt spid="7171">
                                            <p:txEl>
                                              <p:pRg st="6" end="6"/>
                                            </p:txEl>
                                          </p:spTgt>
                                        </p:tgtEl>
                                      </p:cBhvr>
                                    </p:animEffect>
                                    <p:anim calcmode="lin" valueType="num">
                                      <p:cBhvr>
                                        <p:cTn id="1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Apicale dominantie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401206" cy="4738260"/>
          </a:xfrm>
        </p:spPr>
        <p:txBody>
          <a:bodyPr>
            <a:normAutofit lnSpcReduction="10000"/>
          </a:bodyPr>
          <a:lstStyle/>
          <a:p>
            <a:pPr indent="0">
              <a:buNone/>
              <a:defRPr/>
            </a:pPr>
            <a:r>
              <a:rPr lang="nl-NL" b="1" dirty="0"/>
              <a:t>In het kort</a:t>
            </a:r>
            <a:r>
              <a:rPr lang="nl-NL" dirty="0"/>
              <a:t>:</a:t>
            </a:r>
          </a:p>
          <a:p>
            <a:pPr indent="0">
              <a:buNone/>
              <a:defRPr/>
            </a:pPr>
            <a:endParaRPr lang="nl-NL" dirty="0"/>
          </a:p>
          <a:p>
            <a:pPr marL="342900" indent="-342900">
              <a:defRPr/>
            </a:pPr>
            <a:r>
              <a:rPr lang="nl-NL" dirty="0"/>
              <a:t>Knoppen op een plant blijven in rust door </a:t>
            </a:r>
            <a:r>
              <a:rPr lang="nl-NL" b="1" i="1" dirty="0">
                <a:solidFill>
                  <a:srgbClr val="0070C0"/>
                </a:solidFill>
              </a:rPr>
              <a:t>apicale dominantie.</a:t>
            </a:r>
          </a:p>
          <a:p>
            <a:pPr marL="342900" indent="-342900">
              <a:defRPr/>
            </a:pPr>
            <a:endParaRPr lang="nl-NL" dirty="0"/>
          </a:p>
          <a:p>
            <a:pPr marL="342900" indent="-342900">
              <a:defRPr/>
            </a:pPr>
            <a:r>
              <a:rPr lang="nl-NL" dirty="0"/>
              <a:t>Het groeipunt in de top produceert </a:t>
            </a:r>
            <a:r>
              <a:rPr lang="nl-NL" dirty="0">
                <a:solidFill>
                  <a:srgbClr val="0070C0"/>
                </a:solidFill>
              </a:rPr>
              <a:t>auxine</a:t>
            </a:r>
            <a:r>
              <a:rPr lang="nl-NL" dirty="0"/>
              <a:t>, dat knopgroei remt.</a:t>
            </a:r>
          </a:p>
          <a:p>
            <a:pPr marL="342900" indent="-342900">
              <a:defRPr/>
            </a:pPr>
            <a:endParaRPr lang="nl-NL" dirty="0"/>
          </a:p>
          <a:p>
            <a:pPr marL="342900" indent="-342900">
              <a:defRPr/>
            </a:pPr>
            <a:r>
              <a:rPr lang="nl-NL" dirty="0"/>
              <a:t>Knoppen dicht bij de top worden sterker geremd dan knoppen verder weg.</a:t>
            </a:r>
          </a:p>
          <a:p>
            <a:pPr marL="342900" indent="-342900">
              <a:defRPr/>
            </a:pPr>
            <a:endParaRPr lang="nl-NL" dirty="0"/>
          </a:p>
          <a:p>
            <a:pPr marL="342900" indent="-342900">
              <a:defRPr/>
            </a:pPr>
            <a:r>
              <a:rPr lang="nl-NL" dirty="0"/>
              <a:t>Het verwijderen van de top kan </a:t>
            </a:r>
            <a:r>
              <a:rPr lang="nl-NL" b="1" i="1" dirty="0">
                <a:solidFill>
                  <a:srgbClr val="0070C0"/>
                </a:solidFill>
              </a:rPr>
              <a:t>apicale dominantie </a:t>
            </a:r>
            <a:r>
              <a:rPr lang="nl-NL" dirty="0"/>
              <a:t>opheffen en zijknoppen laten uitlopen, zoals na de oogst van een roos. </a:t>
            </a:r>
          </a:p>
        </p:txBody>
      </p:sp>
      <p:pic>
        <p:nvPicPr>
          <p:cNvPr id="2" name="Afbeelding 1">
            <a:extLst>
              <a:ext uri="{FF2B5EF4-FFF2-40B4-BE49-F238E27FC236}">
                <a16:creationId xmlns:a16="http://schemas.microsoft.com/office/drawing/2014/main" id="{420BACBC-9E99-98D9-6F5A-A6F6E24FF7ED}"/>
              </a:ext>
            </a:extLst>
          </p:cNvPr>
          <p:cNvPicPr>
            <a:picLocks noChangeAspect="1"/>
          </p:cNvPicPr>
          <p:nvPr/>
        </p:nvPicPr>
        <p:blipFill>
          <a:blip r:embed="rId3"/>
          <a:stretch>
            <a:fillRect/>
          </a:stretch>
        </p:blipFill>
        <p:spPr>
          <a:xfrm>
            <a:off x="8171560" y="86953"/>
            <a:ext cx="3856772" cy="2526851"/>
          </a:xfrm>
          <a:prstGeom prst="rect">
            <a:avLst/>
          </a:prstGeom>
        </p:spPr>
      </p:pic>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7D18-61A7-F626-130C-9853029EBA8D}"/>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D8CD017-CDCE-7F0A-A725-588F97D7B894}"/>
              </a:ext>
            </a:extLst>
          </p:cNvPr>
          <p:cNvSpPr>
            <a:spLocks noGrp="1" noChangeArrowheads="1"/>
          </p:cNvSpPr>
          <p:nvPr>
            <p:ph type="title"/>
          </p:nvPr>
        </p:nvSpPr>
        <p:spPr>
          <a:xfrm>
            <a:off x="1079224" y="592001"/>
            <a:ext cx="7886700" cy="996950"/>
          </a:xfrm>
        </p:spPr>
        <p:txBody>
          <a:bodyPr/>
          <a:lstStyle/>
          <a:p>
            <a:pPr eaLnBrk="1" hangingPunct="1"/>
            <a:r>
              <a:rPr lang="nl-NL" altLang="nl-NL" b="1" dirty="0"/>
              <a:t>Lengte donkerperiode</a:t>
            </a:r>
          </a:p>
        </p:txBody>
      </p:sp>
      <p:sp>
        <p:nvSpPr>
          <p:cNvPr id="7171" name="Tijdelijke aanduiding voor inhoud 2">
            <a:extLst>
              <a:ext uri="{FF2B5EF4-FFF2-40B4-BE49-F238E27FC236}">
                <a16:creationId xmlns:a16="http://schemas.microsoft.com/office/drawing/2014/main" id="{C6178F6D-AD55-A446-72C3-7FF4613C0E52}"/>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Planten detecteren de lengte van de donkere periode met behulp van pigmenten in het blad.</a:t>
            </a:r>
          </a:p>
          <a:p>
            <a:pPr indent="0">
              <a:buNone/>
              <a:defRPr/>
            </a:pPr>
            <a:r>
              <a:rPr lang="nl-NL" dirty="0"/>
              <a:t>Communicatie tussen het blad en de bloeiende locatie gebeurt via hormonen.</a:t>
            </a:r>
          </a:p>
          <a:p>
            <a:pPr indent="0">
              <a:buNone/>
              <a:defRPr/>
            </a:pPr>
            <a:endParaRPr lang="nl-NL" dirty="0"/>
          </a:p>
          <a:p>
            <a:pPr indent="0">
              <a:buNone/>
              <a:defRPr/>
            </a:pPr>
            <a:endParaRPr lang="nl-NL" dirty="0"/>
          </a:p>
          <a:p>
            <a:pPr indent="0">
              <a:buNone/>
              <a:defRPr/>
            </a:pPr>
            <a:r>
              <a:rPr lang="nl-NL" dirty="0"/>
              <a:t>De plant meet de donkere periode niet alleen met de fotoreceptor </a:t>
            </a:r>
            <a:r>
              <a:rPr lang="nl-NL" dirty="0" err="1"/>
              <a:t>fytochroom</a:t>
            </a:r>
            <a:r>
              <a:rPr lang="nl-NL" dirty="0"/>
              <a:t>, maar ook door interactie met de biologische klok van de plant en temperatuur.</a:t>
            </a:r>
          </a:p>
          <a:p>
            <a:pPr indent="0">
              <a:buNone/>
              <a:defRPr/>
            </a:pPr>
            <a:endParaRPr lang="nl-NL" dirty="0"/>
          </a:p>
        </p:txBody>
      </p:sp>
      <p:pic>
        <p:nvPicPr>
          <p:cNvPr id="3" name="Afbeelding 2">
            <a:extLst>
              <a:ext uri="{FF2B5EF4-FFF2-40B4-BE49-F238E27FC236}">
                <a16:creationId xmlns:a16="http://schemas.microsoft.com/office/drawing/2014/main" id="{5123A3E2-5AAB-6849-5425-39FE25746EEF}"/>
              </a:ext>
            </a:extLst>
          </p:cNvPr>
          <p:cNvPicPr>
            <a:picLocks noChangeAspect="1"/>
          </p:cNvPicPr>
          <p:nvPr/>
        </p:nvPicPr>
        <p:blipFill>
          <a:blip r:embed="rId3"/>
          <a:stretch>
            <a:fillRect/>
          </a:stretch>
        </p:blipFill>
        <p:spPr>
          <a:xfrm>
            <a:off x="8061758" y="1573760"/>
            <a:ext cx="3866821" cy="4692239"/>
          </a:xfrm>
          <a:prstGeom prst="rect">
            <a:avLst/>
          </a:prstGeom>
        </p:spPr>
      </p:pic>
    </p:spTree>
    <p:extLst>
      <p:ext uri="{BB962C8B-B14F-4D97-AF65-F5344CB8AC3E}">
        <p14:creationId xmlns:p14="http://schemas.microsoft.com/office/powerpoint/2010/main" val="21927363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BB2E-5C38-B465-A846-66D8C317474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212A951C-7056-7884-6479-391207BE2F45}"/>
              </a:ext>
            </a:extLst>
          </p:cNvPr>
          <p:cNvSpPr>
            <a:spLocks noGrp="1" noChangeArrowheads="1"/>
          </p:cNvSpPr>
          <p:nvPr>
            <p:ph type="title"/>
          </p:nvPr>
        </p:nvSpPr>
        <p:spPr>
          <a:xfrm>
            <a:off x="1079224" y="592001"/>
            <a:ext cx="7886700" cy="996950"/>
          </a:xfrm>
        </p:spPr>
        <p:txBody>
          <a:bodyPr/>
          <a:lstStyle/>
          <a:p>
            <a:pPr eaLnBrk="1" hangingPunct="1"/>
            <a:r>
              <a:rPr lang="nl-NL" altLang="nl-NL" b="1" dirty="0"/>
              <a:t>Bloei inductie</a:t>
            </a:r>
          </a:p>
        </p:txBody>
      </p:sp>
      <p:sp>
        <p:nvSpPr>
          <p:cNvPr id="7171" name="Tijdelijke aanduiding voor inhoud 2">
            <a:extLst>
              <a:ext uri="{FF2B5EF4-FFF2-40B4-BE49-F238E27FC236}">
                <a16:creationId xmlns:a16="http://schemas.microsoft.com/office/drawing/2014/main" id="{5EE112C3-D78C-F632-E3C7-D04DCE5373A9}"/>
              </a:ext>
            </a:extLst>
          </p:cNvPr>
          <p:cNvSpPr>
            <a:spLocks noGrp="1" noChangeArrowheads="1"/>
          </p:cNvSpPr>
          <p:nvPr>
            <p:ph idx="1"/>
          </p:nvPr>
        </p:nvSpPr>
        <p:spPr>
          <a:xfrm>
            <a:off x="1079224" y="1910876"/>
            <a:ext cx="6651494" cy="4738260"/>
          </a:xfrm>
        </p:spPr>
        <p:txBody>
          <a:bodyPr>
            <a:normAutofit/>
          </a:bodyPr>
          <a:lstStyle/>
          <a:p>
            <a:pPr indent="0">
              <a:buNone/>
            </a:pPr>
            <a:r>
              <a:rPr lang="nl-NL" dirty="0"/>
              <a:t>De bloei-inductie (het omschakelen van de vegetatieve groei naar de bloeifase) wordt vooral geregeld door het hormoon </a:t>
            </a:r>
            <a:r>
              <a:rPr lang="nl-NL" b="1" dirty="0">
                <a:solidFill>
                  <a:srgbClr val="0070C0"/>
                </a:solidFill>
              </a:rPr>
              <a:t>gibberelline</a:t>
            </a:r>
            <a:r>
              <a:rPr lang="nl-NL" dirty="0"/>
              <a:t>.</a:t>
            </a:r>
          </a:p>
          <a:p>
            <a:pPr indent="0">
              <a:buNone/>
            </a:pPr>
            <a:endParaRPr lang="nl-NL" dirty="0"/>
          </a:p>
          <a:p>
            <a:pPr indent="0">
              <a:buNone/>
            </a:pPr>
            <a:r>
              <a:rPr lang="nl-NL" b="1" dirty="0">
                <a:solidFill>
                  <a:srgbClr val="0070C0"/>
                </a:solidFill>
              </a:rPr>
              <a:t>Gibberellinen</a:t>
            </a:r>
            <a:r>
              <a:rPr lang="nl-NL" dirty="0"/>
              <a:t> stimuleren de vorming van </a:t>
            </a:r>
            <a:r>
              <a:rPr lang="nl-NL" dirty="0">
                <a:solidFill>
                  <a:schemeClr val="tx1"/>
                </a:solidFill>
              </a:rPr>
              <a:t>bloeiknoppen</a:t>
            </a:r>
            <a:r>
              <a:rPr lang="nl-NL" dirty="0"/>
              <a:t> bij bepaalde planten, vooral bij </a:t>
            </a:r>
            <a:r>
              <a:rPr lang="nl-NL" b="1" dirty="0"/>
              <a:t>langedagplanten</a:t>
            </a:r>
            <a:r>
              <a:rPr lang="nl-NL" dirty="0"/>
              <a:t> (planten die pas gaan bloeien als de dagen lang genoeg zijn).</a:t>
            </a:r>
          </a:p>
          <a:p>
            <a:pPr indent="0">
              <a:buNone/>
              <a:defRPr/>
            </a:pPr>
            <a:endParaRPr lang="nl-NL" dirty="0"/>
          </a:p>
        </p:txBody>
      </p:sp>
      <p:pic>
        <p:nvPicPr>
          <p:cNvPr id="3" name="Afbeelding 2">
            <a:extLst>
              <a:ext uri="{FF2B5EF4-FFF2-40B4-BE49-F238E27FC236}">
                <a16:creationId xmlns:a16="http://schemas.microsoft.com/office/drawing/2014/main" id="{1939B9A8-67D8-0ED4-678E-2AA1AC43EA16}"/>
              </a:ext>
            </a:extLst>
          </p:cNvPr>
          <p:cNvPicPr>
            <a:picLocks noChangeAspect="1"/>
          </p:cNvPicPr>
          <p:nvPr/>
        </p:nvPicPr>
        <p:blipFill>
          <a:blip r:embed="rId3"/>
          <a:stretch>
            <a:fillRect/>
          </a:stretch>
        </p:blipFill>
        <p:spPr>
          <a:xfrm>
            <a:off x="8061758" y="1573760"/>
            <a:ext cx="3866821" cy="4692239"/>
          </a:xfrm>
          <a:prstGeom prst="rect">
            <a:avLst/>
          </a:prstGeom>
        </p:spPr>
      </p:pic>
    </p:spTree>
    <p:extLst>
      <p:ext uri="{BB962C8B-B14F-4D97-AF65-F5344CB8AC3E}">
        <p14:creationId xmlns:p14="http://schemas.microsoft.com/office/powerpoint/2010/main" val="22171330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92BA1-47C6-442F-4499-F3257CCEC767}"/>
              </a:ext>
            </a:extLst>
          </p:cNvPr>
          <p:cNvSpPr>
            <a:spLocks noGrp="1"/>
          </p:cNvSpPr>
          <p:nvPr>
            <p:ph type="title"/>
          </p:nvPr>
        </p:nvSpPr>
        <p:spPr/>
        <p:txBody>
          <a:bodyPr/>
          <a:lstStyle/>
          <a:p>
            <a:r>
              <a:rPr lang="nl-NL" dirty="0"/>
              <a:t>Huiswerk niveau 2-3-4, les 1</a:t>
            </a:r>
          </a:p>
        </p:txBody>
      </p:sp>
      <p:sp>
        <p:nvSpPr>
          <p:cNvPr id="3" name="Tijdelijke aanduiding voor inhoud 2">
            <a:extLst>
              <a:ext uri="{FF2B5EF4-FFF2-40B4-BE49-F238E27FC236}">
                <a16:creationId xmlns:a16="http://schemas.microsoft.com/office/drawing/2014/main" id="{95167559-211A-B744-00F1-BEE9653F30FA}"/>
              </a:ext>
            </a:extLst>
          </p:cNvPr>
          <p:cNvSpPr>
            <a:spLocks noGrp="1"/>
          </p:cNvSpPr>
          <p:nvPr>
            <p:ph idx="1"/>
          </p:nvPr>
        </p:nvSpPr>
        <p:spPr>
          <a:xfrm>
            <a:off x="756000" y="1930662"/>
            <a:ext cx="9036000" cy="4351338"/>
          </a:xfrm>
        </p:spPr>
        <p:txBody>
          <a:bodyPr>
            <a:normAutofit fontScale="85000" lnSpcReduction="10000"/>
          </a:bodyPr>
          <a:lstStyle/>
          <a:p>
            <a:pPr marL="97200" indent="-457200">
              <a:buFont typeface="+mj-lt"/>
              <a:buAutoNum type="arabicPeriod"/>
            </a:pPr>
            <a:r>
              <a:rPr lang="nl-NL" dirty="0"/>
              <a:t>Wat zijn planthormonen en welke invloed hebben ze op een plant?</a:t>
            </a:r>
          </a:p>
          <a:p>
            <a:pPr marL="97200" indent="-457200">
              <a:buFont typeface="+mj-lt"/>
              <a:buAutoNum type="arabicPeriod"/>
            </a:pPr>
            <a:r>
              <a:rPr lang="nl-NL" dirty="0"/>
              <a:t>Waar in de plant worden hormonen zoals gibberellinen en auxine gemaakt?</a:t>
            </a:r>
          </a:p>
          <a:p>
            <a:pPr marL="97200" indent="-457200">
              <a:buFont typeface="+mj-lt"/>
              <a:buAutoNum type="arabicPeriod"/>
            </a:pPr>
            <a:r>
              <a:rPr lang="nl-NL" dirty="0"/>
              <a:t>Via welke manieren kunnen hormonen zich door de plant verplaatsen?</a:t>
            </a:r>
          </a:p>
          <a:p>
            <a:pPr marL="97200" indent="-457200">
              <a:buFont typeface="+mj-lt"/>
              <a:buAutoNum type="arabicPeriod"/>
            </a:pPr>
            <a:r>
              <a:rPr lang="nl-NL" dirty="0"/>
              <a:t>Noem twee processen in de plant die door hormonen worden geregeld.</a:t>
            </a:r>
          </a:p>
          <a:p>
            <a:pPr marL="97200" indent="-457200">
              <a:buFont typeface="+mj-lt"/>
              <a:buAutoNum type="arabicPeriod"/>
            </a:pPr>
            <a:r>
              <a:rPr lang="nl-NL" dirty="0"/>
              <a:t>Welke rol spelen gibberellinen bij de groei van stengels</a:t>
            </a:r>
            <a:br>
              <a:rPr lang="nl-NL" dirty="0"/>
            </a:br>
            <a:r>
              <a:rPr lang="nl-NL" dirty="0"/>
              <a:t>     en het ontkiemen van zaden?</a:t>
            </a:r>
          </a:p>
          <a:p>
            <a:pPr marL="97200" indent="-457200">
              <a:buFont typeface="+mj-lt"/>
              <a:buAutoNum type="arabicPeriod"/>
            </a:pPr>
            <a:r>
              <a:rPr lang="nl-NL" dirty="0"/>
              <a:t>Hoe kan de mens gibberellinen kunstmatig toepassen op planten? </a:t>
            </a:r>
            <a:br>
              <a:rPr lang="nl-NL" dirty="0"/>
            </a:br>
            <a:r>
              <a:rPr lang="nl-NL" dirty="0"/>
              <a:t>     Noem twee methoden.</a:t>
            </a:r>
          </a:p>
          <a:p>
            <a:pPr marL="97200" indent="-457200">
              <a:buFont typeface="+mj-lt"/>
              <a:buAutoNum type="arabicPeriod"/>
            </a:pPr>
            <a:r>
              <a:rPr lang="nl-NL" dirty="0"/>
              <a:t>Waarom gebruiken kwekers gibberellinen in de tuinbouw?</a:t>
            </a:r>
            <a:br>
              <a:rPr lang="nl-NL" dirty="0"/>
            </a:br>
            <a:r>
              <a:rPr lang="nl-NL" dirty="0"/>
              <a:t>     Geef twee voorbeelden.</a:t>
            </a:r>
          </a:p>
          <a:p>
            <a:pPr marL="97200" indent="-457200">
              <a:buFont typeface="+mj-lt"/>
              <a:buAutoNum type="arabicPeriod"/>
            </a:pPr>
            <a:r>
              <a:rPr lang="nl-NL" dirty="0"/>
              <a:t>Wat gebeurt er met een plant als de aanmaak van </a:t>
            </a:r>
            <a:br>
              <a:rPr lang="nl-NL" dirty="0"/>
            </a:br>
            <a:r>
              <a:rPr lang="nl-NL" dirty="0"/>
              <a:t>     gibberellinen geblokkeerd wordt?</a:t>
            </a:r>
          </a:p>
          <a:p>
            <a:pPr marL="97200" indent="-457200">
              <a:buFont typeface="+mj-lt"/>
              <a:buAutoNum type="arabicPeriod"/>
            </a:pPr>
            <a:r>
              <a:rPr lang="nl-NL" dirty="0"/>
              <a:t>Welke rol speelt auxine bij het buigen van een plant naar het licht?</a:t>
            </a:r>
          </a:p>
          <a:p>
            <a:pPr marL="97200" indent="-457200">
              <a:buFont typeface="+mj-lt"/>
              <a:buAutoNum type="arabicPeriod"/>
            </a:pPr>
            <a:r>
              <a:rPr lang="nl-NL" dirty="0"/>
              <a:t>Hoe kan auxine worden gebruikt bij het maken van stekken?</a:t>
            </a:r>
          </a:p>
          <a:p>
            <a:pPr indent="0">
              <a:buNone/>
            </a:pPr>
            <a:endParaRPr lang="nl-NL" dirty="0"/>
          </a:p>
        </p:txBody>
      </p:sp>
    </p:spTree>
    <p:extLst>
      <p:ext uri="{BB962C8B-B14F-4D97-AF65-F5344CB8AC3E}">
        <p14:creationId xmlns:p14="http://schemas.microsoft.com/office/powerpoint/2010/main" val="33017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F402E-0DF2-B8A2-E429-24E719D45A2F}"/>
              </a:ext>
            </a:extLst>
          </p:cNvPr>
          <p:cNvSpPr>
            <a:spLocks noGrp="1"/>
          </p:cNvSpPr>
          <p:nvPr>
            <p:ph type="title"/>
          </p:nvPr>
        </p:nvSpPr>
        <p:spPr/>
        <p:txBody>
          <a:bodyPr>
            <a:normAutofit fontScale="90000"/>
          </a:bodyPr>
          <a:lstStyle/>
          <a:p>
            <a:r>
              <a:rPr lang="nl-NL" dirty="0"/>
              <a:t>Huiswerk niveau 4, les1</a:t>
            </a:r>
            <a:br>
              <a:rPr lang="nl-NL" dirty="0"/>
            </a:br>
            <a:endParaRPr lang="nl-NL" dirty="0"/>
          </a:p>
        </p:txBody>
      </p:sp>
      <p:sp>
        <p:nvSpPr>
          <p:cNvPr id="3" name="Tijdelijke aanduiding voor inhoud 2">
            <a:extLst>
              <a:ext uri="{FF2B5EF4-FFF2-40B4-BE49-F238E27FC236}">
                <a16:creationId xmlns:a16="http://schemas.microsoft.com/office/drawing/2014/main" id="{D06CA95F-790E-1761-2FEF-DE994FD67E44}"/>
              </a:ext>
            </a:extLst>
          </p:cNvPr>
          <p:cNvSpPr>
            <a:spLocks noGrp="1"/>
          </p:cNvSpPr>
          <p:nvPr>
            <p:ph idx="1"/>
          </p:nvPr>
        </p:nvSpPr>
        <p:spPr>
          <a:xfrm>
            <a:off x="796320" y="1799120"/>
            <a:ext cx="8995680" cy="4351338"/>
          </a:xfrm>
        </p:spPr>
        <p:txBody>
          <a:bodyPr>
            <a:normAutofit fontScale="92500" lnSpcReduction="20000"/>
          </a:bodyPr>
          <a:lstStyle/>
          <a:p>
            <a:pPr marL="457200" indent="-457200">
              <a:buFont typeface="+mj-lt"/>
              <a:buAutoNum type="arabicPeriod" startAt="11"/>
            </a:pPr>
            <a:r>
              <a:rPr lang="nl-NL" dirty="0"/>
              <a:t>Leg uit hoe gibberellinen en auxine verschillen in hun invloed op de groei van een plant. Geef ook een voorbeeld van hoe een teler elk hormoon zou kunnen toepassen in de praktijk.</a:t>
            </a:r>
          </a:p>
          <a:p>
            <a:pPr marL="457200" indent="-457200">
              <a:buFont typeface="+mj-lt"/>
              <a:buAutoNum type="arabicPeriod" startAt="11"/>
            </a:pPr>
            <a:r>
              <a:rPr lang="nl-NL" dirty="0"/>
              <a:t>Waarom is het belangrijk dat hormonen vaak op een andere plek werken dan waar ze worden geproduceerd? Wat betekent dit voor de manier waarop planten groeien en zich aanpassen aan hun omgeving?</a:t>
            </a:r>
          </a:p>
          <a:p>
            <a:pPr marL="457200" indent="-457200">
              <a:buFont typeface="+mj-lt"/>
              <a:buAutoNum type="arabicPeriod" startAt="11"/>
            </a:pPr>
            <a:r>
              <a:rPr lang="nl-NL" dirty="0"/>
              <a:t>Stel je bent teler van potplanten die snel te lang en dun worden. Welke maatregelen kun je nemen om dit te voorkomen, en welke voor- en nadelen hebben deze maatregelen?</a:t>
            </a:r>
          </a:p>
          <a:p>
            <a:pPr marL="457200" indent="-457200">
              <a:buFont typeface="+mj-lt"/>
              <a:buAutoNum type="arabicPeriod" startAt="11"/>
            </a:pPr>
            <a:r>
              <a:rPr lang="nl-NL" dirty="0"/>
              <a:t>Een kweker merkt dat zaden van een bepaalde plantensoort slecht kiemen. Welke hormonen zou je adviseren om dit probleem op te lossen, en waarom?</a:t>
            </a:r>
          </a:p>
          <a:p>
            <a:pPr marL="457200" indent="-457200">
              <a:buFont typeface="+mj-lt"/>
              <a:buAutoNum type="arabicPeriod" startAt="11"/>
            </a:pPr>
            <a:r>
              <a:rPr lang="nl-NL" dirty="0" err="1"/>
              <a:t>kBij</a:t>
            </a:r>
            <a:r>
              <a:rPr lang="nl-NL" dirty="0"/>
              <a:t> stekvermeerdering wordt vaak stekpoeder gebruikt. Leg uit welk hormoon hier een rol speelt, hoe het toegepast wordt en wat het effect is op de plant.</a:t>
            </a:r>
          </a:p>
        </p:txBody>
      </p:sp>
    </p:spTree>
    <p:extLst>
      <p:ext uri="{BB962C8B-B14F-4D97-AF65-F5344CB8AC3E}">
        <p14:creationId xmlns:p14="http://schemas.microsoft.com/office/powerpoint/2010/main" val="227674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b="1" dirty="0">
                <a:cs typeface="Arial" panose="020B0604020202020204" pitchFamily="34" charset="0"/>
              </a:rPr>
              <a:t>Huiswerk 2-3-4, les 2</a:t>
            </a:r>
            <a:endParaRPr lang="nl-NL" altLang="nl-NL" sz="3600" b="1" dirty="0"/>
          </a:p>
        </p:txBody>
      </p:sp>
      <p:sp>
        <p:nvSpPr>
          <p:cNvPr id="6" name="Tekstvak 5">
            <a:extLst>
              <a:ext uri="{FF2B5EF4-FFF2-40B4-BE49-F238E27FC236}">
                <a16:creationId xmlns:a16="http://schemas.microsoft.com/office/drawing/2014/main" id="{01C9CC25-5DCE-FE74-AE9B-1EA237CC93C4}"/>
              </a:ext>
            </a:extLst>
          </p:cNvPr>
          <p:cNvSpPr txBox="1"/>
          <p:nvPr/>
        </p:nvSpPr>
        <p:spPr>
          <a:xfrm>
            <a:off x="914400" y="1443841"/>
            <a:ext cx="8233912" cy="3970318"/>
          </a:xfrm>
          <a:prstGeom prst="rect">
            <a:avLst/>
          </a:prstGeom>
          <a:noFill/>
        </p:spPr>
        <p:txBody>
          <a:bodyPr wrap="square">
            <a:spAutoFit/>
          </a:bodyPr>
          <a:lstStyle/>
          <a:p>
            <a:pPr marL="342900" indent="-342900">
              <a:buFont typeface="+mj-lt"/>
              <a:buAutoNum type="arabicPeriod"/>
            </a:pPr>
            <a:r>
              <a:rPr lang="nl-NL" dirty="0"/>
              <a:t>Wat is de rol van </a:t>
            </a:r>
            <a:r>
              <a:rPr lang="nl-NL" dirty="0" err="1"/>
              <a:t>cytokininen</a:t>
            </a:r>
            <a:r>
              <a:rPr lang="nl-NL" dirty="0"/>
              <a:t> in de groei en ontwikkeling van een plant?</a:t>
            </a:r>
          </a:p>
          <a:p>
            <a:pPr marL="342900" indent="-342900">
              <a:buFont typeface="+mj-lt"/>
              <a:buAutoNum type="arabicPeriod"/>
            </a:pPr>
            <a:r>
              <a:rPr lang="nl-NL" dirty="0"/>
              <a:t>Hoe kan een teler </a:t>
            </a:r>
            <a:r>
              <a:rPr lang="nl-NL" dirty="0" err="1"/>
              <a:t>cytokininen</a:t>
            </a:r>
            <a:r>
              <a:rPr lang="nl-NL" dirty="0"/>
              <a:t> toepassen om meer zijtakken in een plant te krijgen?</a:t>
            </a:r>
          </a:p>
          <a:p>
            <a:pPr marL="342900" indent="-342900">
              <a:buFont typeface="+mj-lt"/>
              <a:buAutoNum type="arabicPeriod"/>
            </a:pPr>
            <a:r>
              <a:rPr lang="nl-NL" dirty="0"/>
              <a:t>Waarom sluiten huidmondjes bij droogte en welk hormoon speelt hierbij een rol?</a:t>
            </a:r>
          </a:p>
          <a:p>
            <a:pPr marL="342900" indent="-342900">
              <a:buFont typeface="+mj-lt"/>
              <a:buAutoNum type="arabicPeriod"/>
            </a:pPr>
            <a:r>
              <a:rPr lang="nl-NL" dirty="0"/>
              <a:t>Hoe helpt abscinezuur (ABA) een zaad om pas te kiemen onder gunstige omstandigheden?</a:t>
            </a:r>
          </a:p>
          <a:p>
            <a:pPr marL="342900" indent="-342900">
              <a:buFont typeface="+mj-lt"/>
              <a:buAutoNum type="arabicPeriod"/>
            </a:pPr>
            <a:r>
              <a:rPr lang="nl-NL" dirty="0"/>
              <a:t>Op welke manier kan ethyleen bijdragen aan de rijping van fruit?</a:t>
            </a:r>
          </a:p>
          <a:p>
            <a:pPr marL="342900" indent="-342900">
              <a:buFont typeface="+mj-lt"/>
              <a:buAutoNum type="arabicPeriod"/>
            </a:pPr>
            <a:r>
              <a:rPr lang="nl-NL" dirty="0"/>
              <a:t>Waarom maken planten meer ethyleen aan wanneer ze beschadigd raken?</a:t>
            </a:r>
          </a:p>
          <a:p>
            <a:pPr marL="342900" indent="-342900">
              <a:buFont typeface="+mj-lt"/>
              <a:buAutoNum type="arabicPeriod"/>
            </a:pPr>
            <a:r>
              <a:rPr lang="nl-NL" dirty="0"/>
              <a:t>Hoe kunnen strigolactonen nuttig zijn voor een tomatenteler?</a:t>
            </a:r>
          </a:p>
          <a:p>
            <a:pPr marL="342900" indent="-342900">
              <a:buFont typeface="+mj-lt"/>
              <a:buAutoNum type="arabicPeriod"/>
            </a:pPr>
            <a:r>
              <a:rPr lang="nl-NL" dirty="0"/>
              <a:t>Welke voordelen heeft het gebruik van abscinezuur (ABA) in de landbouw?</a:t>
            </a:r>
          </a:p>
          <a:p>
            <a:pPr marL="342900" indent="-342900">
              <a:buFont typeface="+mj-lt"/>
              <a:buAutoNum type="arabicPeriod"/>
            </a:pPr>
            <a:r>
              <a:rPr lang="nl-NL" dirty="0"/>
              <a:t>Waarom kunnen </a:t>
            </a:r>
            <a:r>
              <a:rPr lang="nl-NL" dirty="0" err="1"/>
              <a:t>cytokininen</a:t>
            </a:r>
            <a:r>
              <a:rPr lang="nl-NL" dirty="0"/>
              <a:t> belangrijk zijn bij weefselkweek in het laboratorium?</a:t>
            </a:r>
          </a:p>
          <a:p>
            <a:pPr marL="342900" indent="-342900">
              <a:buFont typeface="+mj-lt"/>
              <a:buAutoNum type="arabicPeriod"/>
            </a:pPr>
            <a:r>
              <a:rPr lang="nl-NL" dirty="0"/>
              <a:t>Hoe zou je zelf merken dat een plant veel ethyleen produceert?</a:t>
            </a:r>
          </a:p>
        </p:txBody>
      </p:sp>
    </p:spTree>
    <p:extLst>
      <p:ext uri="{BB962C8B-B14F-4D97-AF65-F5344CB8AC3E}">
        <p14:creationId xmlns:p14="http://schemas.microsoft.com/office/powerpoint/2010/main" val="152917175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86120" y="900114"/>
            <a:ext cx="9153230" cy="996950"/>
          </a:xfrm>
        </p:spPr>
        <p:txBody>
          <a:bodyPr>
            <a:normAutofit/>
          </a:bodyPr>
          <a:lstStyle/>
          <a:p>
            <a:pPr eaLnBrk="1" hangingPunct="1"/>
            <a:r>
              <a:rPr lang="nl-NL" altLang="nl-NL" dirty="0"/>
              <a:t>Huiswerk niveau 3-4, les 2</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86119" y="1781667"/>
            <a:ext cx="8694761" cy="4738260"/>
          </a:xfrm>
        </p:spPr>
        <p:txBody>
          <a:bodyPr>
            <a:normAutofit lnSpcReduction="10000"/>
          </a:bodyPr>
          <a:lstStyle/>
          <a:p>
            <a:pPr marL="457200" indent="-457200">
              <a:buFont typeface="+mj-lt"/>
              <a:buAutoNum type="arabicPeriod" startAt="11"/>
              <a:defRPr/>
            </a:pPr>
            <a:r>
              <a:rPr lang="nl-NL" dirty="0"/>
              <a:t>Leg uit hoe de balans tussen auxine en cytokinine bepaalt of een plant meer stengels of meer wortels ontwikkelt.</a:t>
            </a:r>
          </a:p>
          <a:p>
            <a:pPr marL="457200" indent="-457200">
              <a:buFont typeface="+mj-lt"/>
              <a:buAutoNum type="arabicPeriod" startAt="11"/>
              <a:defRPr/>
            </a:pPr>
            <a:r>
              <a:rPr lang="nl-NL" dirty="0"/>
              <a:t>Een teler wil de houdbaarheid van snijbloemen verlengen. Welke hormonen kan hij inzetten, en waarom juist deze?</a:t>
            </a:r>
          </a:p>
          <a:p>
            <a:pPr marL="457200" indent="-457200">
              <a:buFont typeface="+mj-lt"/>
              <a:buAutoNum type="arabicPeriod" startAt="11"/>
              <a:defRPr/>
            </a:pPr>
            <a:r>
              <a:rPr lang="nl-NL" dirty="0"/>
              <a:t>Vergelijk de rol van abscinezuur (ABA) en ethyleen tijdens stress bij een plant. Welke overeenkomsten en verschillen zijn er?</a:t>
            </a:r>
          </a:p>
          <a:p>
            <a:pPr marL="457200" indent="-457200">
              <a:buFont typeface="+mj-lt"/>
              <a:buAutoNum type="arabicPeriod" startAt="11"/>
              <a:defRPr/>
            </a:pPr>
            <a:r>
              <a:rPr lang="nl-NL" dirty="0"/>
              <a:t>Strigolactonen zorgen voor minder zijscheuten. Leg uit waarom dit gunstig kan zijn voor tomatenteelt, maar juist ongunstig in de sierteelt.</a:t>
            </a:r>
          </a:p>
          <a:p>
            <a:pPr marL="457200" indent="-457200">
              <a:buFont typeface="+mj-lt"/>
              <a:buAutoNum type="arabicPeriod" startAt="11"/>
              <a:defRPr/>
            </a:pPr>
            <a:r>
              <a:rPr lang="nl-NL" dirty="0"/>
              <a:t>In een kas wordt ethyleen bewust toegevoegd om de rijping van fruit te versnellen. Welke risico’s kunnen er ontstaan als de concentratie te hoog wordt, en hoe kan de teler dit voorkomen?</a:t>
            </a:r>
          </a:p>
        </p:txBody>
      </p:sp>
    </p:spTree>
    <p:extLst>
      <p:ext uri="{BB962C8B-B14F-4D97-AF65-F5344CB8AC3E}">
        <p14:creationId xmlns:p14="http://schemas.microsoft.com/office/powerpoint/2010/main" val="3785594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C0223-DC0E-F573-BA6A-C22F18539E72}"/>
              </a:ext>
            </a:extLst>
          </p:cNvPr>
          <p:cNvSpPr>
            <a:spLocks noGrp="1"/>
          </p:cNvSpPr>
          <p:nvPr>
            <p:ph type="title"/>
          </p:nvPr>
        </p:nvSpPr>
        <p:spPr/>
        <p:txBody>
          <a:bodyPr/>
          <a:lstStyle/>
          <a:p>
            <a:r>
              <a:rPr lang="nl-NL" dirty="0"/>
              <a:t>Vragen: les 3 Niveau 2-3-4, les 3</a:t>
            </a:r>
          </a:p>
        </p:txBody>
      </p:sp>
      <p:sp>
        <p:nvSpPr>
          <p:cNvPr id="3" name="Tijdelijke aanduiding voor inhoud 2">
            <a:extLst>
              <a:ext uri="{FF2B5EF4-FFF2-40B4-BE49-F238E27FC236}">
                <a16:creationId xmlns:a16="http://schemas.microsoft.com/office/drawing/2014/main" id="{BFD0BB84-FC8E-9622-6462-6D4DFFAAC704}"/>
              </a:ext>
            </a:extLst>
          </p:cNvPr>
          <p:cNvSpPr>
            <a:spLocks noGrp="1"/>
          </p:cNvSpPr>
          <p:nvPr>
            <p:ph idx="1"/>
          </p:nvPr>
        </p:nvSpPr>
        <p:spPr>
          <a:xfrm>
            <a:off x="756000" y="1848768"/>
            <a:ext cx="7740000" cy="4684111"/>
          </a:xfrm>
        </p:spPr>
        <p:txBody>
          <a:bodyPr>
            <a:normAutofit fontScale="85000" lnSpcReduction="20000"/>
          </a:bodyPr>
          <a:lstStyle/>
          <a:p>
            <a:pPr marL="457200" indent="-457200">
              <a:buFont typeface="+mj-lt"/>
              <a:buAutoNum type="arabicPeriod"/>
            </a:pPr>
            <a:r>
              <a:rPr lang="nl-NL" dirty="0"/>
              <a:t>Wat is het verschil tussen de jeugd- en volwassen fase van een plant?</a:t>
            </a:r>
          </a:p>
          <a:p>
            <a:pPr marL="457200" indent="-457200">
              <a:buFont typeface="+mj-lt"/>
              <a:buAutoNum type="arabicPeriod"/>
            </a:pPr>
            <a:r>
              <a:rPr lang="nl-NL" dirty="0"/>
              <a:t>Hoe kun je ervoor zorgen dat een plant sneller in de generatieve fase (bloei) komt?</a:t>
            </a:r>
          </a:p>
          <a:p>
            <a:pPr marL="457200" indent="-457200">
              <a:buFont typeface="+mj-lt"/>
              <a:buAutoNum type="arabicPeriod"/>
            </a:pPr>
            <a:r>
              <a:rPr lang="nl-NL" dirty="0"/>
              <a:t>Welke rol spelen plantenhormonen bij de ontwikkeling van bloemen en vruchten?</a:t>
            </a:r>
          </a:p>
          <a:p>
            <a:pPr marL="457200" indent="-457200">
              <a:buFont typeface="+mj-lt"/>
              <a:buAutoNum type="arabicPeriod"/>
            </a:pPr>
            <a:r>
              <a:rPr lang="nl-NL" dirty="0"/>
              <a:t>Wat gebeurt er met een plant als hij te weinig licht krijgt tijdens de groeifase?</a:t>
            </a:r>
          </a:p>
          <a:p>
            <a:pPr marL="457200" indent="-457200">
              <a:buFont typeface="+mj-lt"/>
              <a:buAutoNum type="arabicPeriod"/>
            </a:pPr>
            <a:r>
              <a:rPr lang="nl-NL" dirty="0"/>
              <a:t>Waarom is de donkerperiode belangrijker dan de daglengte bij de bloei van sommige planten?</a:t>
            </a:r>
          </a:p>
          <a:p>
            <a:pPr marL="457200" indent="-457200">
              <a:buFont typeface="+mj-lt"/>
              <a:buAutoNum type="arabicPeriod"/>
            </a:pPr>
            <a:r>
              <a:rPr lang="nl-NL" dirty="0"/>
              <a:t>Op welke manieren kunnen planten zich voortplanten zonder zaden te gebruiken?</a:t>
            </a:r>
          </a:p>
          <a:p>
            <a:pPr marL="457200" indent="-457200">
              <a:buFont typeface="+mj-lt"/>
              <a:buAutoNum type="arabicPeriod"/>
            </a:pPr>
            <a:r>
              <a:rPr lang="nl-NL" dirty="0"/>
              <a:t>Wat kan de oorzaak zijn als bloemknoppen verdrogen of uitvallen voordat ze open gaan?</a:t>
            </a:r>
          </a:p>
          <a:p>
            <a:pPr marL="457200" indent="-457200">
              <a:buFont typeface="+mj-lt"/>
              <a:buAutoNum type="arabicPeriod"/>
            </a:pPr>
            <a:r>
              <a:rPr lang="nl-NL" dirty="0"/>
              <a:t>Hoe verloopt het proces van bevruchting bij een plant?</a:t>
            </a:r>
          </a:p>
          <a:p>
            <a:pPr marL="457200" indent="-457200">
              <a:buFont typeface="+mj-lt"/>
              <a:buAutoNum type="arabicPeriod"/>
            </a:pPr>
            <a:r>
              <a:rPr lang="nl-NL" dirty="0"/>
              <a:t>Waarom worden hommels in kassen vaak gebruikt voor bestuiving in plaats van bijen?</a:t>
            </a:r>
          </a:p>
          <a:p>
            <a:pPr marL="457200" indent="-457200">
              <a:buFont typeface="+mj-lt"/>
              <a:buAutoNum type="arabicPeriod"/>
            </a:pPr>
            <a:r>
              <a:rPr lang="nl-NL" dirty="0"/>
              <a:t>Welke factoren beïnvloeden de snelheid waarmee een vrucht zich ontwikkelt na de bevruchting?</a:t>
            </a:r>
          </a:p>
        </p:txBody>
      </p:sp>
    </p:spTree>
    <p:extLst>
      <p:ext uri="{BB962C8B-B14F-4D97-AF65-F5344CB8AC3E}">
        <p14:creationId xmlns:p14="http://schemas.microsoft.com/office/powerpoint/2010/main" val="349271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7721-6D61-1B4C-5FF0-9452CEC3090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8AD48B2-B602-265A-B9E9-CDEB9E2069AF}"/>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Werking van hormonen.</a:t>
            </a:r>
            <a:endParaRPr lang="nl-NL" altLang="nl-NL" sz="3600" b="1" dirty="0"/>
          </a:p>
        </p:txBody>
      </p:sp>
      <p:sp>
        <p:nvSpPr>
          <p:cNvPr id="5" name="Tijdelijke aanduiding voor inhoud 4">
            <a:extLst>
              <a:ext uri="{FF2B5EF4-FFF2-40B4-BE49-F238E27FC236}">
                <a16:creationId xmlns:a16="http://schemas.microsoft.com/office/drawing/2014/main" id="{C22D74CD-F0F1-0A29-BBB5-CE62F70630FA}"/>
              </a:ext>
            </a:extLst>
          </p:cNvPr>
          <p:cNvSpPr>
            <a:spLocks noGrp="1"/>
          </p:cNvSpPr>
          <p:nvPr>
            <p:ph idx="1"/>
          </p:nvPr>
        </p:nvSpPr>
        <p:spPr>
          <a:xfrm>
            <a:off x="1047988" y="1885315"/>
            <a:ext cx="7740000" cy="4564645"/>
          </a:xfrm>
        </p:spPr>
        <p:txBody>
          <a:bodyPr>
            <a:normAutofit/>
          </a:bodyPr>
          <a:lstStyle/>
          <a:p>
            <a:pPr indent="0">
              <a:buNone/>
            </a:pPr>
            <a:r>
              <a:rPr lang="nl-NL" dirty="0"/>
              <a:t>Planthormonen zijn chemische stoffen die planten zelf aanmaken. </a:t>
            </a:r>
          </a:p>
          <a:p>
            <a:pPr indent="0">
              <a:buNone/>
            </a:pPr>
            <a:endParaRPr lang="nl-NL" dirty="0"/>
          </a:p>
          <a:p>
            <a:pPr indent="0">
              <a:buNone/>
            </a:pPr>
            <a:r>
              <a:rPr lang="nl-NL" dirty="0"/>
              <a:t>Ze worden in kleine hoeveelheden geproduceerd en hebben een grote invloed op hoe een plant groeit en zich ontwikkelt.</a:t>
            </a:r>
          </a:p>
          <a:p>
            <a:pPr indent="0">
              <a:buNone/>
            </a:pPr>
            <a:endParaRPr lang="nl-NL" dirty="0"/>
          </a:p>
          <a:p>
            <a:pPr indent="0">
              <a:buNone/>
            </a:pPr>
            <a:r>
              <a:rPr lang="nl-NL" dirty="0"/>
              <a:t>Er is maar een kleine hoeveelheid nodig voor een groot effect, dit komt omdat hun werking te vergelijken is met het overbrengen van een boodschap</a:t>
            </a:r>
          </a:p>
          <a:p>
            <a:pPr indent="0">
              <a:buNone/>
            </a:pPr>
            <a:endParaRPr lang="nl-NL" dirty="0"/>
          </a:p>
          <a:p>
            <a:pPr indent="0">
              <a:buNone/>
            </a:pPr>
            <a:endParaRPr lang="nl-NL" dirty="0"/>
          </a:p>
          <a:p>
            <a:pPr indent="0">
              <a:buNone/>
            </a:pPr>
            <a:endParaRPr lang="nl-NL" dirty="0"/>
          </a:p>
        </p:txBody>
      </p:sp>
      <p:pic>
        <p:nvPicPr>
          <p:cNvPr id="2" name="Afbeelding 1">
            <a:extLst>
              <a:ext uri="{FF2B5EF4-FFF2-40B4-BE49-F238E27FC236}">
                <a16:creationId xmlns:a16="http://schemas.microsoft.com/office/drawing/2014/main" id="{C800FBE2-1DD4-B7A1-A497-C28807F4DD25}"/>
              </a:ext>
            </a:extLst>
          </p:cNvPr>
          <p:cNvPicPr>
            <a:picLocks noChangeAspect="1"/>
          </p:cNvPicPr>
          <p:nvPr/>
        </p:nvPicPr>
        <p:blipFill>
          <a:blip r:embed="rId3"/>
          <a:stretch>
            <a:fillRect/>
          </a:stretch>
        </p:blipFill>
        <p:spPr>
          <a:xfrm>
            <a:off x="8831770" y="4167636"/>
            <a:ext cx="3298318" cy="2470555"/>
          </a:xfrm>
          <a:prstGeom prst="rect">
            <a:avLst/>
          </a:prstGeom>
        </p:spPr>
      </p:pic>
    </p:spTree>
    <p:extLst>
      <p:ext uri="{BB962C8B-B14F-4D97-AF65-F5344CB8AC3E}">
        <p14:creationId xmlns:p14="http://schemas.microsoft.com/office/powerpoint/2010/main" val="24753617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1AAF3-D3AB-FC2D-8518-78B9138DA7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3C90EF-4C3E-2257-595F-F2D36F6B6643}"/>
              </a:ext>
            </a:extLst>
          </p:cNvPr>
          <p:cNvSpPr>
            <a:spLocks noGrp="1"/>
          </p:cNvSpPr>
          <p:nvPr>
            <p:ph type="title"/>
          </p:nvPr>
        </p:nvSpPr>
        <p:spPr/>
        <p:txBody>
          <a:bodyPr/>
          <a:lstStyle/>
          <a:p>
            <a:r>
              <a:rPr lang="nl-NL" dirty="0"/>
              <a:t>Vragen: les 3 Niveau 3-4, les 3</a:t>
            </a:r>
          </a:p>
        </p:txBody>
      </p:sp>
      <p:sp>
        <p:nvSpPr>
          <p:cNvPr id="3" name="Tijdelijke aanduiding voor inhoud 2">
            <a:extLst>
              <a:ext uri="{FF2B5EF4-FFF2-40B4-BE49-F238E27FC236}">
                <a16:creationId xmlns:a16="http://schemas.microsoft.com/office/drawing/2014/main" id="{2A5D1B64-6961-DA54-3DF9-FD24CA06EA84}"/>
              </a:ext>
            </a:extLst>
          </p:cNvPr>
          <p:cNvSpPr>
            <a:spLocks noGrp="1"/>
          </p:cNvSpPr>
          <p:nvPr>
            <p:ph idx="1"/>
          </p:nvPr>
        </p:nvSpPr>
        <p:spPr>
          <a:xfrm>
            <a:off x="756000" y="1848769"/>
            <a:ext cx="7740000" cy="4351338"/>
          </a:xfrm>
        </p:spPr>
        <p:txBody>
          <a:bodyPr>
            <a:normAutofit fontScale="92500"/>
          </a:bodyPr>
          <a:lstStyle/>
          <a:p>
            <a:pPr marL="457200" indent="-457200">
              <a:buFont typeface="+mj-lt"/>
              <a:buAutoNum type="arabicPeriod" startAt="11"/>
            </a:pPr>
            <a:r>
              <a:rPr lang="nl-NL" dirty="0"/>
              <a:t>Leg in je eigen woorden uit waarom het voor een tuinder belangrijk is om de jeugdfase van een plant te verkorten.</a:t>
            </a:r>
          </a:p>
          <a:p>
            <a:pPr marL="457200" indent="-457200">
              <a:buFont typeface="+mj-lt"/>
              <a:buAutoNum type="arabicPeriod" startAt="11"/>
            </a:pPr>
            <a:r>
              <a:rPr lang="nl-NL" dirty="0"/>
              <a:t>Bedenk een situatie waarin het gunstig is om de bloei van een plant juist uit te stellen. Hoe zou je dit kunnen bereiken?</a:t>
            </a:r>
          </a:p>
          <a:p>
            <a:pPr marL="457200" indent="-457200">
              <a:buFont typeface="+mj-lt"/>
              <a:buAutoNum type="arabicPeriod" startAt="11"/>
            </a:pPr>
            <a:r>
              <a:rPr lang="nl-NL" dirty="0"/>
              <a:t>Beschrijf hoe je in een kas het klimaat zou kunnen aanpassen om de bloei van tomatenplanten te versnellen.</a:t>
            </a:r>
          </a:p>
          <a:p>
            <a:pPr marL="457200" indent="-457200">
              <a:buFont typeface="+mj-lt"/>
              <a:buAutoNum type="arabicPeriod" startAt="11"/>
            </a:pPr>
            <a:r>
              <a:rPr lang="nl-NL" dirty="0"/>
              <a:t>Noem twee voorbeelden van gewassen die gevoelig zijn voor daglengte en leg uit hoe je daar als teler rekening mee kunt houden.</a:t>
            </a:r>
          </a:p>
          <a:p>
            <a:pPr marL="457200" indent="-457200">
              <a:buFont typeface="+mj-lt"/>
              <a:buAutoNum type="arabicPeriod" startAt="11"/>
            </a:pPr>
            <a:r>
              <a:rPr lang="nl-NL" dirty="0"/>
              <a:t>Stel dat je merkt dat de bloemen in je kas snel verwelken. Wat zou je onderzoeken om het probleem op te lossen?</a:t>
            </a:r>
          </a:p>
        </p:txBody>
      </p:sp>
    </p:spTree>
    <p:extLst>
      <p:ext uri="{BB962C8B-B14F-4D97-AF65-F5344CB8AC3E}">
        <p14:creationId xmlns:p14="http://schemas.microsoft.com/office/powerpoint/2010/main" val="3679442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FFEAC-6057-FA83-EE97-1930E6A3796C}"/>
              </a:ext>
            </a:extLst>
          </p:cNvPr>
          <p:cNvSpPr>
            <a:spLocks noGrp="1"/>
          </p:cNvSpPr>
          <p:nvPr>
            <p:ph type="title"/>
          </p:nvPr>
        </p:nvSpPr>
        <p:spPr/>
        <p:txBody>
          <a:bodyPr/>
          <a:lstStyle/>
          <a:p>
            <a:r>
              <a:rPr lang="nl-NL" dirty="0"/>
              <a:t>Huiswerk niveau 2-3-4, les 4</a:t>
            </a:r>
          </a:p>
        </p:txBody>
      </p:sp>
      <p:sp>
        <p:nvSpPr>
          <p:cNvPr id="3" name="Tijdelijke aanduiding voor inhoud 2">
            <a:extLst>
              <a:ext uri="{FF2B5EF4-FFF2-40B4-BE49-F238E27FC236}">
                <a16:creationId xmlns:a16="http://schemas.microsoft.com/office/drawing/2014/main" id="{8F50F82F-D856-89A0-A9B7-F54BA91B2DAE}"/>
              </a:ext>
            </a:extLst>
          </p:cNvPr>
          <p:cNvSpPr>
            <a:spLocks noGrp="1"/>
          </p:cNvSpPr>
          <p:nvPr>
            <p:ph idx="1"/>
          </p:nvPr>
        </p:nvSpPr>
        <p:spPr>
          <a:xfrm>
            <a:off x="887434" y="1656000"/>
            <a:ext cx="7740000" cy="4351338"/>
          </a:xfrm>
        </p:spPr>
        <p:txBody>
          <a:bodyPr>
            <a:normAutofit fontScale="70000" lnSpcReduction="20000"/>
          </a:bodyPr>
          <a:lstStyle/>
          <a:p>
            <a:pPr marL="457200" indent="-457200">
              <a:buFont typeface="+mj-lt"/>
              <a:buAutoNum type="arabicPeriod"/>
            </a:pPr>
            <a:r>
              <a:rPr lang="nl-NL" dirty="0"/>
              <a:t>Waarom strekken planten zich in de richting van het licht?</a:t>
            </a:r>
          </a:p>
          <a:p>
            <a:pPr marL="457200" indent="-457200">
              <a:buFont typeface="+mj-lt"/>
              <a:buAutoNum type="arabicPeriod"/>
            </a:pPr>
            <a:r>
              <a:rPr lang="nl-NL" dirty="0"/>
              <a:t>Hoe helpt strekken een plant om te overleven in een dichte omgeving?</a:t>
            </a:r>
          </a:p>
          <a:p>
            <a:pPr marL="457200" indent="-457200">
              <a:buFont typeface="+mj-lt"/>
              <a:buAutoNum type="arabicPeriod"/>
            </a:pPr>
            <a:r>
              <a:rPr lang="nl-NL" dirty="0"/>
              <a:t>Wat is de rol van auxine bij de strekking van planten?</a:t>
            </a:r>
          </a:p>
          <a:p>
            <a:pPr marL="457200" indent="-457200">
              <a:buFont typeface="+mj-lt"/>
              <a:buAutoNum type="arabicPeriod"/>
            </a:pPr>
            <a:r>
              <a:rPr lang="nl-NL" dirty="0"/>
              <a:t>Wat doet het pigment </a:t>
            </a:r>
            <a:r>
              <a:rPr lang="nl-NL" dirty="0" err="1"/>
              <a:t>fytochroom</a:t>
            </a:r>
            <a:r>
              <a:rPr lang="nl-NL" dirty="0"/>
              <a:t> in de plant?</a:t>
            </a:r>
          </a:p>
          <a:p>
            <a:pPr marL="457200" indent="-457200">
              <a:buFont typeface="+mj-lt"/>
              <a:buAutoNum type="arabicPeriod"/>
            </a:pPr>
            <a:r>
              <a:rPr lang="nl-NL" dirty="0"/>
              <a:t>Hoe kan de verhouding rood en </a:t>
            </a:r>
            <a:r>
              <a:rPr lang="nl-NL" dirty="0" err="1"/>
              <a:t>verrood</a:t>
            </a:r>
            <a:r>
              <a:rPr lang="nl-NL" dirty="0"/>
              <a:t> licht invloed hebben op de groei van planten?</a:t>
            </a:r>
          </a:p>
          <a:p>
            <a:pPr marL="457200" indent="-457200">
              <a:buFont typeface="+mj-lt"/>
              <a:buAutoNum type="arabicPeriod"/>
            </a:pPr>
            <a:r>
              <a:rPr lang="nl-NL" dirty="0"/>
              <a:t>Wat wordt bedoeld met apicale dominantie?</a:t>
            </a:r>
          </a:p>
          <a:p>
            <a:pPr marL="457200" indent="-457200">
              <a:buFont typeface="+mj-lt"/>
              <a:buAutoNum type="arabicPeriod"/>
            </a:pPr>
            <a:r>
              <a:rPr lang="nl-NL" dirty="0"/>
              <a:t>Waarom lopen knoppen onderaan de stengel vaak niet uit?</a:t>
            </a:r>
          </a:p>
          <a:p>
            <a:pPr marL="457200" indent="-457200">
              <a:buFont typeface="+mj-lt"/>
              <a:buAutoNum type="arabicPeriod"/>
            </a:pPr>
            <a:r>
              <a:rPr lang="nl-NL" dirty="0"/>
              <a:t>Wat gebeurt er met de zijknoppen als de top van de plant wordt verwijderd?</a:t>
            </a:r>
          </a:p>
          <a:p>
            <a:pPr marL="457200" indent="-457200">
              <a:buFont typeface="+mj-lt"/>
              <a:buAutoNum type="arabicPeriod"/>
            </a:pPr>
            <a:r>
              <a:rPr lang="nl-NL" dirty="0"/>
              <a:t>Hoe kan een teler ervoor zorgen dat een plant meer gaat vertakken?</a:t>
            </a:r>
          </a:p>
          <a:p>
            <a:pPr marL="457200" indent="-457200">
              <a:buFont typeface="+mj-lt"/>
              <a:buAutoNum type="arabicPeriod"/>
            </a:pPr>
            <a:r>
              <a:rPr lang="nl-NL" dirty="0"/>
              <a:t>Noem twee omgevingsfactoren die de uitloop van knoppen kunnen stimuleren.</a:t>
            </a:r>
          </a:p>
          <a:p>
            <a:pPr marL="457200" indent="-457200">
              <a:buFont typeface="+mj-lt"/>
              <a:buAutoNum type="arabicPeriod"/>
            </a:pPr>
            <a:r>
              <a:rPr lang="nl-NL" dirty="0"/>
              <a:t>Wat is het effect van een hogere CO₂-concentratie op de vertakking van planten?</a:t>
            </a:r>
          </a:p>
          <a:p>
            <a:pPr marL="457200" indent="-457200">
              <a:buFont typeface="+mj-lt"/>
              <a:buAutoNum type="arabicPeriod"/>
            </a:pPr>
            <a:r>
              <a:rPr lang="nl-NL" dirty="0"/>
              <a:t>Waar in de plant worden gibberellinen vooral gemaakt?</a:t>
            </a:r>
          </a:p>
          <a:p>
            <a:pPr marL="457200" indent="-457200">
              <a:buFont typeface="+mj-lt"/>
              <a:buAutoNum type="arabicPeriod"/>
            </a:pPr>
            <a:r>
              <a:rPr lang="nl-NL" dirty="0"/>
              <a:t>Welke rol spelen gibberellinen bij de groei van stengels en bladeren?</a:t>
            </a:r>
          </a:p>
          <a:p>
            <a:pPr marL="457200" indent="-457200">
              <a:buFont typeface="+mj-lt"/>
              <a:buAutoNum type="arabicPeriod"/>
            </a:pPr>
            <a:r>
              <a:rPr lang="nl-NL" dirty="0"/>
              <a:t>Wat is het effect van middelen zoals </a:t>
            </a:r>
            <a:r>
              <a:rPr lang="nl-NL" dirty="0" err="1"/>
              <a:t>Bonzi</a:t>
            </a:r>
            <a:r>
              <a:rPr lang="nl-NL" dirty="0"/>
              <a:t> of CCC op de groei van planten?</a:t>
            </a:r>
          </a:p>
          <a:p>
            <a:pPr marL="457200" indent="-457200">
              <a:buFont typeface="+mj-lt"/>
              <a:buAutoNum type="arabicPeriod"/>
            </a:pPr>
            <a:r>
              <a:rPr lang="nl-NL" dirty="0"/>
              <a:t>Hoe kan blauw licht de groei van een plant beïnvloeden?</a:t>
            </a:r>
          </a:p>
        </p:txBody>
      </p:sp>
    </p:spTree>
    <p:extLst>
      <p:ext uri="{BB962C8B-B14F-4D97-AF65-F5344CB8AC3E}">
        <p14:creationId xmlns:p14="http://schemas.microsoft.com/office/powerpoint/2010/main" val="3005974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31B6A-F271-15D8-92C3-8F752623F0FD}"/>
              </a:ext>
            </a:extLst>
          </p:cNvPr>
          <p:cNvSpPr>
            <a:spLocks noGrp="1"/>
          </p:cNvSpPr>
          <p:nvPr>
            <p:ph type="title"/>
          </p:nvPr>
        </p:nvSpPr>
        <p:spPr/>
        <p:txBody>
          <a:bodyPr/>
          <a:lstStyle/>
          <a:p>
            <a:r>
              <a:rPr lang="nl-NL" dirty="0"/>
              <a:t>Huiswerk niveau 3-4, les 4</a:t>
            </a:r>
          </a:p>
        </p:txBody>
      </p:sp>
      <p:sp>
        <p:nvSpPr>
          <p:cNvPr id="3" name="Tijdelijke aanduiding voor inhoud 2">
            <a:extLst>
              <a:ext uri="{FF2B5EF4-FFF2-40B4-BE49-F238E27FC236}">
                <a16:creationId xmlns:a16="http://schemas.microsoft.com/office/drawing/2014/main" id="{4F7CCD22-C3C2-96AA-6630-21EB0D854B5A}"/>
              </a:ext>
            </a:extLst>
          </p:cNvPr>
          <p:cNvSpPr>
            <a:spLocks noGrp="1"/>
          </p:cNvSpPr>
          <p:nvPr>
            <p:ph idx="1"/>
          </p:nvPr>
        </p:nvSpPr>
        <p:spPr>
          <a:xfrm>
            <a:off x="756000" y="1728000"/>
            <a:ext cx="9036000" cy="4351338"/>
          </a:xfrm>
        </p:spPr>
        <p:txBody>
          <a:bodyPr>
            <a:normAutofit fontScale="92500" lnSpcReduction="10000"/>
          </a:bodyPr>
          <a:lstStyle/>
          <a:p>
            <a:pPr marL="457200" indent="-457200">
              <a:buFont typeface="+mj-lt"/>
              <a:buAutoNum type="arabicPeriod" startAt="16"/>
            </a:pPr>
            <a:r>
              <a:rPr lang="nl-NL" dirty="0"/>
              <a:t>Leg uit hoe de verhouding rood/</a:t>
            </a:r>
            <a:r>
              <a:rPr lang="nl-NL" dirty="0" err="1"/>
              <a:t>verrood</a:t>
            </a:r>
            <a:r>
              <a:rPr lang="nl-NL" dirty="0"/>
              <a:t> licht via </a:t>
            </a:r>
            <a:r>
              <a:rPr lang="nl-NL" dirty="0" err="1"/>
              <a:t>fytochroom</a:t>
            </a:r>
            <a:r>
              <a:rPr lang="nl-NL" dirty="0"/>
              <a:t> en auxine leidt tot strekking van de stengel.</a:t>
            </a:r>
          </a:p>
          <a:p>
            <a:pPr marL="457200" indent="-457200">
              <a:buFont typeface="+mj-lt"/>
              <a:buAutoNum type="arabicPeriod" startAt="16"/>
            </a:pPr>
            <a:r>
              <a:rPr lang="nl-NL" dirty="0"/>
              <a:t>Beschrijf hoe het verwijderen van de kop van een plant (toppen) zowel de auxinehuishouding als de vertakking beïnvloedt.</a:t>
            </a:r>
          </a:p>
          <a:p>
            <a:pPr marL="457200" indent="-457200">
              <a:buFont typeface="+mj-lt"/>
              <a:buAutoNum type="arabicPeriod" startAt="16"/>
            </a:pPr>
            <a:r>
              <a:rPr lang="nl-NL" dirty="0"/>
              <a:t>Een teler merkt dat zijn planten te lang en slap worden. Analyseer drie mogelijke oorzaken en geef bij elke oorzaak een maatregel om dit te verminderen.</a:t>
            </a:r>
          </a:p>
          <a:p>
            <a:pPr marL="457200" indent="-457200">
              <a:buFont typeface="+mj-lt"/>
              <a:buAutoNum type="arabicPeriod" startAt="16"/>
            </a:pPr>
            <a:r>
              <a:rPr lang="nl-NL" dirty="0"/>
              <a:t>Gibberellinen stimuleren </a:t>
            </a:r>
            <a:r>
              <a:rPr lang="nl-NL" dirty="0" err="1"/>
              <a:t>celstrekking</a:t>
            </a:r>
            <a:r>
              <a:rPr lang="nl-NL" dirty="0"/>
              <a:t>, terwijl middelen als </a:t>
            </a:r>
            <a:r>
              <a:rPr lang="nl-NL" dirty="0" err="1"/>
              <a:t>Bonzi</a:t>
            </a:r>
            <a:r>
              <a:rPr lang="nl-NL" dirty="0"/>
              <a:t> (</a:t>
            </a:r>
            <a:r>
              <a:rPr lang="nl-NL" dirty="0" err="1"/>
              <a:t>paclobutrazol</a:t>
            </a:r>
            <a:r>
              <a:rPr lang="nl-NL" dirty="0"/>
              <a:t>) dit remmen. Verklaar waarom telers in de sierteelt vaak bewust kiezen voor het gebruik van remmers.</a:t>
            </a:r>
          </a:p>
          <a:p>
            <a:pPr marL="457200" indent="-457200">
              <a:buFont typeface="+mj-lt"/>
              <a:buAutoNum type="arabicPeriod" startAt="16"/>
            </a:pPr>
            <a:r>
              <a:rPr lang="nl-NL" dirty="0"/>
              <a:t>Vergelijk het effect van rood en blauw licht op de groei en vertakking van planten en leg uit hoe een teler met belichting de plantvorm kan sturen.</a:t>
            </a:r>
          </a:p>
        </p:txBody>
      </p:sp>
    </p:spTree>
    <p:extLst>
      <p:ext uri="{BB962C8B-B14F-4D97-AF65-F5344CB8AC3E}">
        <p14:creationId xmlns:p14="http://schemas.microsoft.com/office/powerpoint/2010/main" val="3859926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2-3-4, les 5</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709176" cy="4738260"/>
          </a:xfrm>
        </p:spPr>
        <p:txBody>
          <a:bodyPr>
            <a:normAutofit fontScale="77500" lnSpcReduction="20000"/>
          </a:bodyPr>
          <a:lstStyle/>
          <a:p>
            <a:pPr marL="457200" indent="-457200">
              <a:buFont typeface="+mj-lt"/>
              <a:buAutoNum type="arabicPeriod"/>
              <a:defRPr/>
            </a:pPr>
            <a:r>
              <a:rPr lang="nl-NL" dirty="0"/>
              <a:t>Wat zijn plantenhormonen en welke functie hebben ze in de plant?</a:t>
            </a:r>
          </a:p>
          <a:p>
            <a:pPr marL="457200" indent="-457200">
              <a:buFont typeface="+mj-lt"/>
              <a:buAutoNum type="arabicPeriod"/>
              <a:defRPr/>
            </a:pPr>
            <a:r>
              <a:rPr lang="nl-NL" dirty="0"/>
              <a:t>Welke plantenhormonen worden gebruikt om wortelgroei te stimuleren en hoe werken ze?</a:t>
            </a:r>
          </a:p>
          <a:p>
            <a:pPr marL="457200" indent="-457200">
              <a:buFont typeface="+mj-lt"/>
              <a:buAutoNum type="arabicPeriod"/>
              <a:defRPr/>
            </a:pPr>
            <a:r>
              <a:rPr lang="nl-NL" dirty="0"/>
              <a:t>Hoe kunnen </a:t>
            </a:r>
            <a:r>
              <a:rPr lang="nl-NL" dirty="0" err="1"/>
              <a:t>gibberellines</a:t>
            </a:r>
            <a:r>
              <a:rPr lang="nl-NL" dirty="0"/>
              <a:t> de vruchtzetting en groei van druiven beïnvloeden?</a:t>
            </a:r>
          </a:p>
          <a:p>
            <a:pPr marL="457200" indent="-457200">
              <a:buFont typeface="+mj-lt"/>
              <a:buAutoNum type="arabicPeriod"/>
              <a:defRPr/>
            </a:pPr>
            <a:r>
              <a:rPr lang="nl-NL" dirty="0"/>
              <a:t>Waarom wordt ethyleen gebruikt bij het rijpen van fruit zoals bananen en tomaten?</a:t>
            </a:r>
          </a:p>
          <a:p>
            <a:pPr marL="457200" indent="-457200">
              <a:buFont typeface="+mj-lt"/>
              <a:buAutoNum type="arabicPeriod"/>
              <a:defRPr/>
            </a:pPr>
            <a:r>
              <a:rPr lang="nl-NL" dirty="0"/>
              <a:t>Op welke manier helpen groeiregulatoren bij het compact houden van planten?</a:t>
            </a:r>
          </a:p>
          <a:p>
            <a:pPr marL="457200" indent="-457200">
              <a:buFont typeface="+mj-lt"/>
              <a:buAutoNum type="arabicPeriod"/>
              <a:defRPr/>
            </a:pPr>
            <a:r>
              <a:rPr lang="nl-NL" dirty="0"/>
              <a:t>Welke rol speelt </a:t>
            </a:r>
            <a:r>
              <a:rPr lang="nl-NL" dirty="0" err="1"/>
              <a:t>abscisinezuur</a:t>
            </a:r>
            <a:r>
              <a:rPr lang="nl-NL" dirty="0"/>
              <a:t> (ABA) bij de droogtebestendigheid van planten?</a:t>
            </a:r>
          </a:p>
          <a:p>
            <a:pPr marL="457200" indent="-457200">
              <a:buFont typeface="+mj-lt"/>
              <a:buAutoNum type="arabicPeriod"/>
              <a:defRPr/>
            </a:pPr>
            <a:r>
              <a:rPr lang="nl-NL" dirty="0"/>
              <a:t>Waarom is het reguleren van vruchtzetting met plantenhormonen belangrijk in de boomteelt?</a:t>
            </a:r>
          </a:p>
          <a:p>
            <a:pPr marL="457200" indent="-457200">
              <a:buFont typeface="+mj-lt"/>
              <a:buAutoNum type="arabicPeriod"/>
              <a:defRPr/>
            </a:pPr>
            <a:r>
              <a:rPr lang="nl-NL" dirty="0"/>
              <a:t>Wat is het verschil tussen natuurlijke plantenhormonen en synthetische groeiregulatoren?</a:t>
            </a:r>
          </a:p>
          <a:p>
            <a:pPr marL="457200" indent="-457200">
              <a:buFont typeface="+mj-lt"/>
              <a:buAutoNum type="arabicPeriod"/>
              <a:defRPr/>
            </a:pPr>
            <a:r>
              <a:rPr lang="nl-NL" dirty="0"/>
              <a:t>Hoe draagt het gebruik van plantenhormonen bij aan duurzamere landbouw en tuinbouw?</a:t>
            </a:r>
          </a:p>
          <a:p>
            <a:pPr marL="457200" indent="-457200">
              <a:buFont typeface="+mj-lt"/>
              <a:buAutoNum type="arabicPeriod"/>
              <a:defRPr/>
            </a:pPr>
            <a:r>
              <a:rPr lang="nl-NL" dirty="0"/>
              <a:t>Welke veiligheidsmaatregelen zijn nodig bij het werken met synthetische groeiregulatoren?</a:t>
            </a:r>
          </a:p>
        </p:txBody>
      </p:sp>
    </p:spTree>
    <p:extLst>
      <p:ext uri="{BB962C8B-B14F-4D97-AF65-F5344CB8AC3E}">
        <p14:creationId xmlns:p14="http://schemas.microsoft.com/office/powerpoint/2010/main" val="199160620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4, les 6</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fontScale="92500" lnSpcReduction="20000"/>
          </a:bodyPr>
          <a:lstStyle/>
          <a:p>
            <a:pPr marL="457200" indent="-457200">
              <a:buFont typeface="+mj-lt"/>
              <a:buAutoNum type="arabicPeriod" startAt="11"/>
              <a:defRPr/>
            </a:pPr>
            <a:r>
              <a:rPr lang="nl-NL" dirty="0"/>
              <a:t>Kies een plantenhormoon en onderzoek hoe het wordt toegepast in de tuinbouw. Beschrijf de werking en geef een concreet voorbeeld.</a:t>
            </a:r>
          </a:p>
          <a:p>
            <a:pPr marL="457200" indent="-457200">
              <a:buFont typeface="+mj-lt"/>
              <a:buAutoNum type="arabicPeriod" startAt="11"/>
              <a:defRPr/>
            </a:pPr>
            <a:r>
              <a:rPr lang="nl-NL" dirty="0"/>
              <a:t>Vergelijk de werking van </a:t>
            </a:r>
            <a:r>
              <a:rPr lang="nl-NL" dirty="0" err="1"/>
              <a:t>auxines</a:t>
            </a:r>
            <a:r>
              <a:rPr lang="nl-NL" dirty="0"/>
              <a:t> en </a:t>
            </a:r>
            <a:r>
              <a:rPr lang="nl-NL" dirty="0" err="1"/>
              <a:t>gibberellines</a:t>
            </a:r>
            <a:r>
              <a:rPr lang="nl-NL" dirty="0"/>
              <a:t>. In welke situaties zou je het ene boven het andere gebruiken?</a:t>
            </a:r>
          </a:p>
          <a:p>
            <a:pPr marL="457200" indent="-457200">
              <a:buFont typeface="+mj-lt"/>
              <a:buAutoNum type="arabicPeriod" startAt="11"/>
              <a:defRPr/>
            </a:pPr>
            <a:r>
              <a:rPr lang="nl-NL" dirty="0"/>
              <a:t>Stel dat je in een kas werkt en merkt dat planten te lang en slap worden. Welke plantenhormonen zou je kunnen toepassen om dit te corrigeren en waarom?</a:t>
            </a:r>
          </a:p>
          <a:p>
            <a:pPr marL="457200" indent="-457200">
              <a:buFont typeface="+mj-lt"/>
              <a:buAutoNum type="arabicPeriod" startAt="11"/>
              <a:defRPr/>
            </a:pPr>
            <a:r>
              <a:rPr lang="nl-NL" dirty="0"/>
              <a:t>Een teler wil de rijping van zijn fruit versnellen. Welke hormonen kan hij gebruiken en welke risico’s brengt dit met zich mee?</a:t>
            </a:r>
          </a:p>
          <a:p>
            <a:pPr marL="457200" indent="-457200">
              <a:buFont typeface="+mj-lt"/>
              <a:buAutoNum type="arabicPeriod" startAt="11"/>
              <a:defRPr/>
            </a:pPr>
            <a:r>
              <a:rPr lang="nl-NL" dirty="0"/>
              <a:t>In hoeverre vind jij het gebruik van synthetische plantenhormonen verantwoord in de voedselproductie? Beargumenteer je mening.</a:t>
            </a:r>
          </a:p>
        </p:txBody>
      </p:sp>
    </p:spTree>
    <p:extLst>
      <p:ext uri="{BB962C8B-B14F-4D97-AF65-F5344CB8AC3E}">
        <p14:creationId xmlns:p14="http://schemas.microsoft.com/office/powerpoint/2010/main" val="216480192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05AD-BFE6-A51E-5AE2-885071A5F76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5DC345A-17F4-2522-C5F2-E35AB4C8AAEC}"/>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Plaats van productie van hormonen.</a:t>
            </a:r>
            <a:endParaRPr lang="nl-NL" altLang="nl-NL" sz="3600" b="1" dirty="0"/>
          </a:p>
        </p:txBody>
      </p:sp>
      <p:sp>
        <p:nvSpPr>
          <p:cNvPr id="5" name="Tijdelijke aanduiding voor inhoud 4">
            <a:extLst>
              <a:ext uri="{FF2B5EF4-FFF2-40B4-BE49-F238E27FC236}">
                <a16:creationId xmlns:a16="http://schemas.microsoft.com/office/drawing/2014/main" id="{60A66EF8-AB15-F5CA-372C-32070E15A4BC}"/>
              </a:ext>
            </a:extLst>
          </p:cNvPr>
          <p:cNvSpPr>
            <a:spLocks noGrp="1"/>
          </p:cNvSpPr>
          <p:nvPr>
            <p:ph idx="1"/>
          </p:nvPr>
        </p:nvSpPr>
        <p:spPr>
          <a:xfrm>
            <a:off x="1047988" y="1885315"/>
            <a:ext cx="7740000" cy="4564645"/>
          </a:xfrm>
        </p:spPr>
        <p:txBody>
          <a:bodyPr/>
          <a:lstStyle/>
          <a:p>
            <a:pPr indent="0">
              <a:buNone/>
            </a:pPr>
            <a:r>
              <a:rPr lang="nl-NL" dirty="0"/>
              <a:t>Planthormonen worden in specifieke delen van de plantencel gemaakt, afhankelijk van het type hormoon en de functie ervan.</a:t>
            </a:r>
          </a:p>
          <a:p>
            <a:pPr indent="0">
              <a:buNone/>
            </a:pPr>
            <a:endParaRPr lang="nl-NL" dirty="0"/>
          </a:p>
          <a:p>
            <a:pPr indent="0">
              <a:buNone/>
            </a:pPr>
            <a:r>
              <a:rPr lang="nl-NL" dirty="0"/>
              <a:t>De hormonen worden geproduceerd in het </a:t>
            </a:r>
            <a:r>
              <a:rPr lang="nl-NL" b="1" i="1" dirty="0"/>
              <a:t>cytoplasma</a:t>
            </a:r>
            <a:r>
              <a:rPr lang="nl-NL" dirty="0"/>
              <a:t> van de cel of soms door </a:t>
            </a:r>
            <a:r>
              <a:rPr lang="nl-NL" b="1" i="1" dirty="0" err="1"/>
              <a:t>plastiden</a:t>
            </a:r>
            <a:r>
              <a:rPr lang="nl-NL" dirty="0"/>
              <a:t>.</a:t>
            </a:r>
          </a:p>
          <a:p>
            <a:pPr indent="0">
              <a:buNone/>
            </a:pPr>
            <a:endParaRPr lang="nl-NL" b="1" i="1" dirty="0"/>
          </a:p>
          <a:p>
            <a:pPr indent="0">
              <a:buNone/>
            </a:pPr>
            <a:r>
              <a:rPr lang="nl-NL" b="1" i="1" dirty="0" err="1"/>
              <a:t>Plastiden</a:t>
            </a:r>
            <a:r>
              <a:rPr lang="nl-NL" dirty="0"/>
              <a:t> zijn kleine onderdelen (organellen) in de cellen van planten (chloroplast is ook een </a:t>
            </a:r>
            <a:r>
              <a:rPr lang="nl-NL" b="1" i="1" dirty="0" err="1"/>
              <a:t>plastide</a:t>
            </a:r>
            <a:r>
              <a:rPr lang="nl-NL" dirty="0"/>
              <a:t>)</a:t>
            </a:r>
            <a:endParaRPr lang="nl-NL" b="1" i="1" dirty="0"/>
          </a:p>
          <a:p>
            <a:pPr indent="0">
              <a:buNone/>
            </a:pPr>
            <a:endParaRPr lang="nl-NL" dirty="0"/>
          </a:p>
        </p:txBody>
      </p:sp>
      <p:pic>
        <p:nvPicPr>
          <p:cNvPr id="4" name="Afbeelding 3">
            <a:extLst>
              <a:ext uri="{FF2B5EF4-FFF2-40B4-BE49-F238E27FC236}">
                <a16:creationId xmlns:a16="http://schemas.microsoft.com/office/drawing/2014/main" id="{355A3905-A454-D478-067C-792B1AB1C51F}"/>
              </a:ext>
            </a:extLst>
          </p:cNvPr>
          <p:cNvPicPr>
            <a:picLocks noChangeAspect="1"/>
          </p:cNvPicPr>
          <p:nvPr/>
        </p:nvPicPr>
        <p:blipFill>
          <a:blip r:embed="rId3"/>
          <a:stretch>
            <a:fillRect/>
          </a:stretch>
        </p:blipFill>
        <p:spPr>
          <a:xfrm>
            <a:off x="9218356" y="4089282"/>
            <a:ext cx="2826994" cy="2540780"/>
          </a:xfrm>
          <a:prstGeom prst="rect">
            <a:avLst/>
          </a:prstGeom>
        </p:spPr>
      </p:pic>
    </p:spTree>
    <p:extLst>
      <p:ext uri="{BB962C8B-B14F-4D97-AF65-F5344CB8AC3E}">
        <p14:creationId xmlns:p14="http://schemas.microsoft.com/office/powerpoint/2010/main" val="3474298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5257-4D9B-762E-5BB8-6E66092A9D3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87CEEAC-2865-C2CC-29E3-23E33CB80349}"/>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Werking van hormonen.</a:t>
            </a:r>
            <a:endParaRPr lang="nl-NL" altLang="nl-NL" sz="3600" b="1" dirty="0"/>
          </a:p>
        </p:txBody>
      </p:sp>
      <p:sp>
        <p:nvSpPr>
          <p:cNvPr id="5" name="Tijdelijke aanduiding voor inhoud 4">
            <a:extLst>
              <a:ext uri="{FF2B5EF4-FFF2-40B4-BE49-F238E27FC236}">
                <a16:creationId xmlns:a16="http://schemas.microsoft.com/office/drawing/2014/main" id="{8F81E41D-A2A7-709F-C769-80C98EFBFBDA}"/>
              </a:ext>
            </a:extLst>
          </p:cNvPr>
          <p:cNvSpPr>
            <a:spLocks noGrp="1"/>
          </p:cNvSpPr>
          <p:nvPr>
            <p:ph idx="1"/>
          </p:nvPr>
        </p:nvSpPr>
        <p:spPr>
          <a:xfrm>
            <a:off x="1047988" y="1885315"/>
            <a:ext cx="7740000" cy="4564645"/>
          </a:xfrm>
        </p:spPr>
        <p:txBody>
          <a:bodyPr/>
          <a:lstStyle/>
          <a:p>
            <a:pPr indent="0">
              <a:buNone/>
            </a:pPr>
            <a:r>
              <a:rPr lang="nl-NL"/>
              <a:t>De </a:t>
            </a:r>
            <a:r>
              <a:rPr lang="nl-NL" dirty="0"/>
              <a:t>hormonen worden vaak op één plek in de plant gemaakt, maar ze kunnen door de hele plant bewegen om hun werk te doen. </a:t>
            </a:r>
          </a:p>
          <a:p>
            <a:pPr indent="0">
              <a:buNone/>
            </a:pPr>
            <a:endParaRPr lang="nl-NL" dirty="0"/>
          </a:p>
          <a:p>
            <a:pPr indent="0">
              <a:buNone/>
            </a:pPr>
            <a:r>
              <a:rPr lang="nl-NL" dirty="0"/>
              <a:t>Dit gebeurt via de sapstromen (in het hout- en bastvatenstelsel) of door cel-tot-</a:t>
            </a:r>
            <a:r>
              <a:rPr lang="nl-NL" dirty="0" err="1"/>
              <a:t>celtransport</a:t>
            </a:r>
            <a:r>
              <a:rPr lang="nl-NL" dirty="0"/>
              <a:t>..</a:t>
            </a:r>
          </a:p>
          <a:p>
            <a:pPr indent="0">
              <a:buNone/>
            </a:pPr>
            <a:endParaRPr lang="nl-NL" dirty="0"/>
          </a:p>
          <a:p>
            <a:pPr indent="0">
              <a:buNone/>
            </a:pPr>
            <a:endParaRPr lang="nl-NL" dirty="0"/>
          </a:p>
        </p:txBody>
      </p:sp>
      <p:pic>
        <p:nvPicPr>
          <p:cNvPr id="2" name="Afbeelding 1">
            <a:extLst>
              <a:ext uri="{FF2B5EF4-FFF2-40B4-BE49-F238E27FC236}">
                <a16:creationId xmlns:a16="http://schemas.microsoft.com/office/drawing/2014/main" id="{4E099CE0-BE89-F2F7-047C-AB2EE9EC75E3}"/>
              </a:ext>
            </a:extLst>
          </p:cNvPr>
          <p:cNvPicPr>
            <a:picLocks noChangeAspect="1"/>
          </p:cNvPicPr>
          <p:nvPr/>
        </p:nvPicPr>
        <p:blipFill>
          <a:blip r:embed="rId3"/>
          <a:stretch>
            <a:fillRect/>
          </a:stretch>
        </p:blipFill>
        <p:spPr>
          <a:xfrm>
            <a:off x="8831770" y="4167636"/>
            <a:ext cx="3298318" cy="2470555"/>
          </a:xfrm>
          <a:prstGeom prst="rect">
            <a:avLst/>
          </a:prstGeom>
        </p:spPr>
      </p:pic>
    </p:spTree>
    <p:extLst>
      <p:ext uri="{BB962C8B-B14F-4D97-AF65-F5344CB8AC3E}">
        <p14:creationId xmlns:p14="http://schemas.microsoft.com/office/powerpoint/2010/main" val="1648071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Werking van hormonen.</a:t>
            </a:r>
            <a:endParaRPr lang="nl-NL" altLang="nl-NL" sz="3600" b="1" dirty="0"/>
          </a:p>
        </p:txBody>
      </p:sp>
      <p:sp>
        <p:nvSpPr>
          <p:cNvPr id="5" name="Tijdelijke aanduiding voor inhoud 4">
            <a:extLst>
              <a:ext uri="{FF2B5EF4-FFF2-40B4-BE49-F238E27FC236}">
                <a16:creationId xmlns:a16="http://schemas.microsoft.com/office/drawing/2014/main" id="{328235D2-DFB6-0ECD-D13B-75DC4E8B66C1}"/>
              </a:ext>
            </a:extLst>
          </p:cNvPr>
          <p:cNvSpPr>
            <a:spLocks noGrp="1"/>
          </p:cNvSpPr>
          <p:nvPr>
            <p:ph idx="1"/>
          </p:nvPr>
        </p:nvSpPr>
        <p:spPr>
          <a:xfrm>
            <a:off x="1047988" y="1885315"/>
            <a:ext cx="7740000" cy="4564645"/>
          </a:xfrm>
        </p:spPr>
        <p:txBody>
          <a:bodyPr/>
          <a:lstStyle/>
          <a:p>
            <a:pPr indent="0">
              <a:buNone/>
            </a:pPr>
            <a:r>
              <a:rPr lang="nl-NL" dirty="0"/>
              <a:t>Deze hormonen sturen allerlei processen aan, zoals het ontkiemen van zaden, de groei van wortels en stengels, de vorming van bloemen en vruchten, en zelfs hoe een plant reageert op stress of schade.</a:t>
            </a:r>
          </a:p>
        </p:txBody>
      </p:sp>
      <p:pic>
        <p:nvPicPr>
          <p:cNvPr id="2" name="Afbeelding 1">
            <a:extLst>
              <a:ext uri="{FF2B5EF4-FFF2-40B4-BE49-F238E27FC236}">
                <a16:creationId xmlns:a16="http://schemas.microsoft.com/office/drawing/2014/main" id="{FC8B7349-B7F2-E954-6042-8BAB770CDA5F}"/>
              </a:ext>
            </a:extLst>
          </p:cNvPr>
          <p:cNvPicPr>
            <a:picLocks noChangeAspect="1"/>
          </p:cNvPicPr>
          <p:nvPr/>
        </p:nvPicPr>
        <p:blipFill>
          <a:blip r:embed="rId3"/>
          <a:stretch>
            <a:fillRect/>
          </a:stretch>
        </p:blipFill>
        <p:spPr>
          <a:xfrm>
            <a:off x="3101530" y="3822196"/>
            <a:ext cx="3298318" cy="2470555"/>
          </a:xfrm>
          <a:prstGeom prst="rect">
            <a:avLst/>
          </a:prstGeom>
        </p:spPr>
      </p:pic>
    </p:spTree>
    <p:extLst>
      <p:ext uri="{BB962C8B-B14F-4D97-AF65-F5344CB8AC3E}">
        <p14:creationId xmlns:p14="http://schemas.microsoft.com/office/powerpoint/2010/main" val="271393038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b="1" dirty="0">
                <a:cs typeface="Arial" panose="020B0604020202020204" pitchFamily="34" charset="0"/>
              </a:rPr>
              <a:t>Plaats van productie en werking</a:t>
            </a:r>
            <a:endParaRPr lang="nl-NL" altLang="nl-NL" sz="3600" b="1" dirty="0"/>
          </a:p>
        </p:txBody>
      </p:sp>
      <p:sp>
        <p:nvSpPr>
          <p:cNvPr id="5" name="Tijdelijke aanduiding voor inhoud 4">
            <a:extLst>
              <a:ext uri="{FF2B5EF4-FFF2-40B4-BE49-F238E27FC236}">
                <a16:creationId xmlns:a16="http://schemas.microsoft.com/office/drawing/2014/main" id="{328235D2-DFB6-0ECD-D13B-75DC4E8B66C1}"/>
              </a:ext>
            </a:extLst>
          </p:cNvPr>
          <p:cNvSpPr>
            <a:spLocks noGrp="1"/>
          </p:cNvSpPr>
          <p:nvPr>
            <p:ph idx="1"/>
          </p:nvPr>
        </p:nvSpPr>
        <p:spPr>
          <a:xfrm>
            <a:off x="1047988" y="1885315"/>
            <a:ext cx="8299212" cy="4866467"/>
          </a:xfrm>
        </p:spPr>
        <p:txBody>
          <a:bodyPr>
            <a:norm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indent="0">
              <a:buNone/>
            </a:pPr>
            <a:r>
              <a:rPr lang="nl-NL" dirty="0"/>
              <a:t>Vaak werken de hormonen op een andere plek dan ze worden geproduceerd</a:t>
            </a:r>
          </a:p>
          <a:p>
            <a:endParaRPr lang="nl-NL" dirty="0"/>
          </a:p>
          <a:p>
            <a:endParaRPr lang="nl-NL" dirty="0"/>
          </a:p>
          <a:p>
            <a:endParaRPr lang="nl-NL" dirty="0"/>
          </a:p>
          <a:p>
            <a:endParaRPr lang="nl-NL" dirty="0"/>
          </a:p>
          <a:p>
            <a:endParaRPr lang="nl-NL" dirty="0"/>
          </a:p>
        </p:txBody>
      </p:sp>
      <p:pic>
        <p:nvPicPr>
          <p:cNvPr id="6" name="Afbeelding 5">
            <a:extLst>
              <a:ext uri="{FF2B5EF4-FFF2-40B4-BE49-F238E27FC236}">
                <a16:creationId xmlns:a16="http://schemas.microsoft.com/office/drawing/2014/main" id="{8A8B06D2-CCB9-E093-8528-9122A08ABEB2}"/>
              </a:ext>
            </a:extLst>
          </p:cNvPr>
          <p:cNvPicPr>
            <a:picLocks noChangeAspect="1"/>
          </p:cNvPicPr>
          <p:nvPr/>
        </p:nvPicPr>
        <p:blipFill>
          <a:blip r:embed="rId3"/>
          <a:stretch>
            <a:fillRect/>
          </a:stretch>
        </p:blipFill>
        <p:spPr>
          <a:xfrm>
            <a:off x="1801162" y="1349183"/>
            <a:ext cx="5734886" cy="4399780"/>
          </a:xfrm>
          <a:prstGeom prst="rect">
            <a:avLst/>
          </a:prstGeom>
        </p:spPr>
      </p:pic>
    </p:spTree>
    <p:extLst>
      <p:ext uri="{BB962C8B-B14F-4D97-AF65-F5344CB8AC3E}">
        <p14:creationId xmlns:p14="http://schemas.microsoft.com/office/powerpoint/2010/main" val="137627655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0DACE8BC-4F05-4CC1-8355-E8912754754C}"/>
              </a:ext>
            </a:extLst>
          </p:cNvPr>
          <p:cNvSpPr>
            <a:spLocks noGrp="1" noChangeArrowheads="1"/>
          </p:cNvSpPr>
          <p:nvPr>
            <p:ph type="title"/>
          </p:nvPr>
        </p:nvSpPr>
        <p:spPr>
          <a:xfrm>
            <a:off x="1159497" y="606426"/>
            <a:ext cx="8963991" cy="1325563"/>
          </a:xfrm>
        </p:spPr>
        <p:txBody>
          <a:bodyPr/>
          <a:lstStyle/>
          <a:p>
            <a:pPr eaLnBrk="1" hangingPunct="1"/>
            <a:r>
              <a:rPr lang="nl-NL" altLang="nl-NL" dirty="0"/>
              <a:t>Verschillende hormonen</a:t>
            </a:r>
            <a:endParaRPr lang="nl-NL" altLang="nl-NL" b="1" dirty="0"/>
          </a:p>
        </p:txBody>
      </p:sp>
      <p:sp>
        <p:nvSpPr>
          <p:cNvPr id="25603" name="Tijdelijke aanduiding voor inhoud 2">
            <a:extLst>
              <a:ext uri="{FF2B5EF4-FFF2-40B4-BE49-F238E27FC236}">
                <a16:creationId xmlns:a16="http://schemas.microsoft.com/office/drawing/2014/main" id="{F7C089A0-DF16-428C-9804-69767B13D9E0}"/>
              </a:ext>
            </a:extLst>
          </p:cNvPr>
          <p:cNvSpPr>
            <a:spLocks noGrp="1" noChangeArrowheads="1"/>
          </p:cNvSpPr>
          <p:nvPr>
            <p:ph idx="1"/>
          </p:nvPr>
        </p:nvSpPr>
        <p:spPr>
          <a:xfrm>
            <a:off x="1055802" y="1931989"/>
            <a:ext cx="9067686" cy="4351337"/>
          </a:xfrm>
        </p:spPr>
        <p:txBody>
          <a:bodyPr/>
          <a:lstStyle/>
          <a:p>
            <a:pPr indent="0">
              <a:buNone/>
              <a:defRPr/>
            </a:pPr>
            <a:r>
              <a:rPr lang="nl-NL" altLang="nl-NL" dirty="0"/>
              <a:t>Van oudsher zijn er 6 groepen hormonen bekent</a:t>
            </a:r>
          </a:p>
          <a:p>
            <a:pPr indent="0">
              <a:buNone/>
              <a:defRPr/>
            </a:pPr>
            <a:endParaRPr lang="nl-NL" altLang="nl-NL" dirty="0"/>
          </a:p>
          <a:p>
            <a:pPr marL="342900" indent="-342900">
              <a:defRPr/>
            </a:pPr>
            <a:r>
              <a:rPr lang="nl-NL" altLang="nl-NL" dirty="0"/>
              <a:t>Gibberline</a:t>
            </a:r>
          </a:p>
          <a:p>
            <a:pPr marL="342900" indent="-342900">
              <a:defRPr/>
            </a:pPr>
            <a:r>
              <a:rPr lang="nl-NL" altLang="nl-NL" dirty="0"/>
              <a:t>Auxine</a:t>
            </a:r>
          </a:p>
          <a:p>
            <a:pPr marL="342900" indent="-342900">
              <a:defRPr/>
            </a:pPr>
            <a:r>
              <a:rPr lang="nl-NL" altLang="nl-NL" dirty="0" err="1"/>
              <a:t>Cytokininen</a:t>
            </a:r>
            <a:endParaRPr lang="nl-NL" altLang="nl-NL" dirty="0"/>
          </a:p>
          <a:p>
            <a:pPr marL="342900" indent="-342900">
              <a:defRPr/>
            </a:pPr>
            <a:r>
              <a:rPr lang="nl-NL" altLang="nl-NL" dirty="0" err="1"/>
              <a:t>Abscinezuur</a:t>
            </a:r>
            <a:endParaRPr lang="nl-NL" altLang="nl-NL" dirty="0"/>
          </a:p>
          <a:p>
            <a:pPr marL="342900" indent="-342900">
              <a:defRPr/>
            </a:pPr>
            <a:r>
              <a:rPr lang="nl-NL" altLang="nl-NL" dirty="0"/>
              <a:t>Ethyleen</a:t>
            </a:r>
          </a:p>
          <a:p>
            <a:pPr marL="342900" indent="-342900">
              <a:defRPr/>
            </a:pPr>
            <a:r>
              <a:rPr lang="nl-NL" altLang="nl-NL" dirty="0" err="1"/>
              <a:t>Trigolactonen</a:t>
            </a:r>
            <a:endParaRPr lang="nl-NL" altLang="nl-NL" dirty="0"/>
          </a:p>
          <a:p>
            <a:pPr marL="342900" indent="-342900">
              <a:defRPr/>
            </a:pPr>
            <a:endParaRPr lang="nl-NL" altLang="nl-NL" dirty="0"/>
          </a:p>
          <a:p>
            <a:pPr indent="0">
              <a:buNone/>
              <a:defRPr/>
            </a:pPr>
            <a:br>
              <a:rPr lang="nl-NL" altLang="nl-NL" b="1" dirty="0"/>
            </a:br>
            <a:endParaRPr lang="nl-NL" altLang="nl-NL" dirty="0"/>
          </a:p>
        </p:txBody>
      </p:sp>
      <p:pic>
        <p:nvPicPr>
          <p:cNvPr id="2" name="Afbeelding 1">
            <a:extLst>
              <a:ext uri="{FF2B5EF4-FFF2-40B4-BE49-F238E27FC236}">
                <a16:creationId xmlns:a16="http://schemas.microsoft.com/office/drawing/2014/main" id="{10D594A3-1036-C5C9-78AE-B441C2288185}"/>
              </a:ext>
            </a:extLst>
          </p:cNvPr>
          <p:cNvPicPr>
            <a:picLocks noChangeAspect="1"/>
          </p:cNvPicPr>
          <p:nvPr/>
        </p:nvPicPr>
        <p:blipFill>
          <a:blip r:embed="rId2"/>
          <a:stretch>
            <a:fillRect/>
          </a:stretch>
        </p:blipFill>
        <p:spPr>
          <a:xfrm>
            <a:off x="4695091" y="2769576"/>
            <a:ext cx="4536831" cy="3402623"/>
          </a:xfrm>
          <a:prstGeom prst="rect">
            <a:avLst/>
          </a:prstGeom>
        </p:spPr>
      </p:pic>
    </p:spTree>
    <p:extLst>
      <p:ext uri="{BB962C8B-B14F-4D97-AF65-F5344CB8AC3E}">
        <p14:creationId xmlns:p14="http://schemas.microsoft.com/office/powerpoint/2010/main" val="8688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1000"/>
                                        <p:tgtEl>
                                          <p:spTgt spid="25603">
                                            <p:txEl>
                                              <p:pRg st="2" end="2"/>
                                            </p:txEl>
                                          </p:spTgt>
                                        </p:tgtEl>
                                      </p:cBhvr>
                                    </p:animEffect>
                                    <p:anim calcmode="lin" valueType="num">
                                      <p:cBhvr>
                                        <p:cTn id="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fade">
                                      <p:cBhvr>
                                        <p:cTn id="12" dur="1000"/>
                                        <p:tgtEl>
                                          <p:spTgt spid="25603">
                                            <p:txEl>
                                              <p:pRg st="3" end="3"/>
                                            </p:txEl>
                                          </p:spTgt>
                                        </p:tgtEl>
                                      </p:cBhvr>
                                    </p:animEffect>
                                    <p:anim calcmode="lin" valueType="num">
                                      <p:cBhvr>
                                        <p:cTn id="13"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fade">
                                      <p:cBhvr>
                                        <p:cTn id="19" dur="1000"/>
                                        <p:tgtEl>
                                          <p:spTgt spid="25603">
                                            <p:txEl>
                                              <p:pRg st="4" end="4"/>
                                            </p:txEl>
                                          </p:spTgt>
                                        </p:tgtEl>
                                      </p:cBhvr>
                                    </p:animEffect>
                                    <p:anim calcmode="lin" valueType="num">
                                      <p:cBhvr>
                                        <p:cTn id="20"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560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fade">
                                      <p:cBhvr>
                                        <p:cTn id="24" dur="1000"/>
                                        <p:tgtEl>
                                          <p:spTgt spid="25603">
                                            <p:txEl>
                                              <p:pRg st="5" end="5"/>
                                            </p:txEl>
                                          </p:spTgt>
                                        </p:tgtEl>
                                      </p:cBhvr>
                                    </p:animEffect>
                                    <p:anim calcmode="lin" valueType="num">
                                      <p:cBhvr>
                                        <p:cTn id="25"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fade">
                                      <p:cBhvr>
                                        <p:cTn id="31" dur="1000"/>
                                        <p:tgtEl>
                                          <p:spTgt spid="25603">
                                            <p:txEl>
                                              <p:pRg st="6" end="6"/>
                                            </p:txEl>
                                          </p:spTgt>
                                        </p:tgtEl>
                                      </p:cBhvr>
                                    </p:animEffect>
                                    <p:anim calcmode="lin" valueType="num">
                                      <p:cBhvr>
                                        <p:cTn id="32"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560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603">
                                            <p:txEl>
                                              <p:pRg st="7" end="7"/>
                                            </p:txEl>
                                          </p:spTgt>
                                        </p:tgtEl>
                                        <p:attrNameLst>
                                          <p:attrName>style.visibility</p:attrName>
                                        </p:attrNameLst>
                                      </p:cBhvr>
                                      <p:to>
                                        <p:strVal val="visible"/>
                                      </p:to>
                                    </p:set>
                                    <p:animEffect transition="in" filter="fade">
                                      <p:cBhvr>
                                        <p:cTn id="36" dur="1000"/>
                                        <p:tgtEl>
                                          <p:spTgt spid="25603">
                                            <p:txEl>
                                              <p:pRg st="7" end="7"/>
                                            </p:txEl>
                                          </p:spTgt>
                                        </p:tgtEl>
                                      </p:cBhvr>
                                    </p:animEffect>
                                    <p:anim calcmode="lin" valueType="num">
                                      <p:cBhvr>
                                        <p:cTn id="37"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560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3" ma:contentTypeDescription="Een nieuw document maken." ma:contentTypeScope="" ma:versionID="7ad115ce5f755b4691e270c5d252062f">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e4b87e40422693b1e039f8190d183956"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521c7c86-cc27-4cef-8605-4ebb03422227"/>
    <ds:schemaRef ds:uri="88fa185b-b6f4-4426-890a-edc6532e8d4f"/>
  </ds:schemaRefs>
</ds:datastoreItem>
</file>

<file path=customXml/itemProps3.xml><?xml version="1.0" encoding="utf-8"?>
<ds:datastoreItem xmlns:ds="http://schemas.openxmlformats.org/officeDocument/2006/customXml" ds:itemID="{C3FC85F4-4FEE-409D-AC87-D5781DCF9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1381</TotalTime>
  <Words>3221</Words>
  <Application>Microsoft Office PowerPoint</Application>
  <PresentationFormat>Breedbeeld</PresentationFormat>
  <Paragraphs>347</Paragraphs>
  <Slides>45</Slides>
  <Notes>28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45</vt:i4>
      </vt:variant>
    </vt:vector>
  </HeadingPairs>
  <TitlesOfParts>
    <vt:vector size="48" baseType="lpstr">
      <vt:lpstr>Arial</vt:lpstr>
      <vt:lpstr>Calibri</vt:lpstr>
      <vt:lpstr>Kantoorthema</vt:lpstr>
      <vt:lpstr>PowerPoint-presentatie</vt:lpstr>
      <vt:lpstr>Aftrap</vt:lpstr>
      <vt:lpstr>PowerPoint-presentatie</vt:lpstr>
      <vt:lpstr>Werking van hormonen.</vt:lpstr>
      <vt:lpstr>Plaats van productie van hormonen.</vt:lpstr>
      <vt:lpstr>Werking van hormonen.</vt:lpstr>
      <vt:lpstr>Werking van hormonen.</vt:lpstr>
      <vt:lpstr>Plaats van productie en werking</vt:lpstr>
      <vt:lpstr>Verschillende hormonen</vt:lpstr>
      <vt:lpstr>Gibberellinen.</vt:lpstr>
      <vt:lpstr>Gibberellinen</vt:lpstr>
      <vt:lpstr>Auxinen</vt:lpstr>
      <vt:lpstr>Cytokinine</vt:lpstr>
      <vt:lpstr>Wat is Abscinezuur (ABA)</vt:lpstr>
      <vt:lpstr>Ethyleen.</vt:lpstr>
      <vt:lpstr>Strigolactonen.</vt:lpstr>
      <vt:lpstr>Wortelontwikkeling stimuleren</vt:lpstr>
      <vt:lpstr>wortelontwikkeling stimuleren</vt:lpstr>
      <vt:lpstr>wortelontwikkeling stimuleren</vt:lpstr>
      <vt:lpstr>wortelontwikkeling stimuleren</vt:lpstr>
      <vt:lpstr>wortelontwikkeling stimuleren</vt:lpstr>
      <vt:lpstr>Bloei en vruchtzetting beïnvloeden</vt:lpstr>
      <vt:lpstr>Bloei en vruchtzetting beïnvloeden</vt:lpstr>
      <vt:lpstr>Bloei en vruchtzetting beïnvloeden</vt:lpstr>
      <vt:lpstr>Bloei en vruchtzetting beïnvloeden</vt:lpstr>
      <vt:lpstr>Rijping en bewaring van vruchten</vt:lpstr>
      <vt:lpstr>Groei beheersen en planten compact houden</vt:lpstr>
      <vt:lpstr>Stressbestendigheid verbeteren</vt:lpstr>
      <vt:lpstr>Waarom strekken planten?</vt:lpstr>
      <vt:lpstr>Waarom strekken planten?</vt:lpstr>
      <vt:lpstr>Waarom strekken planten?</vt:lpstr>
      <vt:lpstr>Apicale dominantie</vt:lpstr>
      <vt:lpstr>Lengte donkerperiode</vt:lpstr>
      <vt:lpstr>Bloei inductie</vt:lpstr>
      <vt:lpstr>Huiswerk niveau 2-3-4, les 1</vt:lpstr>
      <vt:lpstr>Huiswerk niveau 4, les1 </vt:lpstr>
      <vt:lpstr>Huiswerk 2-3-4, les 2</vt:lpstr>
      <vt:lpstr>Huiswerk niveau 3-4, les 2</vt:lpstr>
      <vt:lpstr>Vragen: les 3 Niveau 2-3-4, les 3</vt:lpstr>
      <vt:lpstr>Vragen: les 3 Niveau 3-4, les 3</vt:lpstr>
      <vt:lpstr>Huiswerk niveau 2-3-4, les 4</vt:lpstr>
      <vt:lpstr>Huiswerk niveau 3-4, les 4</vt:lpstr>
      <vt:lpstr>Huiswerk niveau 2-3-4, les 5</vt:lpstr>
      <vt:lpstr>Huiswerk niveau 4, les 6</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94</cp:revision>
  <dcterms:created xsi:type="dcterms:W3CDTF">2020-11-10T08:38:03Z</dcterms:created>
  <dcterms:modified xsi:type="dcterms:W3CDTF">2025-10-16T14:29:28Z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